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6.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29.png"/><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6.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1500188"/>
            <a:ext cx="80010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DataWave</a:t>
            </a:r>
            <a:endParaRPr lang="en-US" sz="3750" b="1" dirty="0">
              <a:solidFill>
                <a:srgbClr val="333333"/>
              </a:solidFill>
              <a:latin typeface="微软雅黑" pitchFamily="34" charset="0"/>
              <a:ea typeface="微软雅黑" pitchFamily="34" charset="-122"/>
              <a:cs typeface="微软雅黑" pitchFamily="34" charset="-120"/>
            </a:endParaRPr>
          </a:p>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Building the infrastructure for the data economy</a:t>
            </a:r>
            <a:endParaRPr lang="en-US" sz="3750" dirty="0"/>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Shape 2"/>
          <p:cNvSpPr/>
          <p:nvPr/>
        </p:nvSpPr>
        <p:spPr>
          <a:xfrm>
            <a:off x="571500" y="2976563"/>
            <a:ext cx="604838" cy="114300"/>
          </a:xfrm>
          <a:prstGeom prst="rect">
            <a:avLst/>
          </a:prstGeom>
          <a:solidFill>
            <a:srgbClr val="1395FF"/>
          </a:solid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146685"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Solution</a:t>
            </a:r>
            <a:endParaRPr lang="en-US" sz="1875" b="1" dirty="0">
              <a:solidFill>
                <a:srgbClr val="333333"/>
              </a:solidFill>
              <a:latin typeface="微软雅黑" pitchFamily="34" charset="0"/>
              <a:ea typeface="微软雅黑" pitchFamily="34" charset="-122"/>
              <a:cs typeface="微软雅黑" pitchFamily="34" charset="-120"/>
            </a:endParaRPr>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03</a:t>
            </a:r>
            <a:endParaRPr lang="en-US" sz="2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The DataWave protocol enables data assetization, instant payments, and perpetual dividends.</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781151" cy="2266950"/>
          </a:xfrm>
          <a:prstGeom prst="rect">
            <a:avLst/>
          </a:prstGeom>
        </p:spPr>
      </p:pic>
      <p:sp>
        <p:nvSpPr>
          <p:cNvPr id="7"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Data Assetization</a:t>
            </a:r>
            <a:endParaRPr lang="en-US" sz="1200" dirty="0"/>
          </a:p>
        </p:txBody>
      </p:sp>
      <p:sp>
        <p:nvSpPr>
          <p:cNvPr id="8"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DataWave protocol enables users to claim ownership of their generated data and convert it into tradable assets on the blockchain, unlocking the economic value of data.</a:t>
            </a:r>
            <a:endParaRPr lang="en-US" sz="1050" dirty="0"/>
          </a:p>
        </p:txBody>
      </p:sp>
      <p:pic>
        <p:nvPicPr>
          <p:cNvPr id="9" name="Image 2" descr="preencoded.png"/>
          <p:cNvPicPr>
            <a:picLocks noChangeAspect="1"/>
          </p:cNvPicPr>
          <p:nvPr/>
        </p:nvPicPr>
        <p:blipFill>
          <a:blip r:embed="rId3"/>
          <a:srcRect/>
          <a:stretch>
            <a:fillRect/>
          </a:stretch>
        </p:blipFill>
        <p:spPr>
          <a:xfrm>
            <a:off x="3181201" y="2019300"/>
            <a:ext cx="2781151" cy="2266950"/>
          </a:xfrm>
          <a:prstGeom prst="rect">
            <a:avLst/>
          </a:prstGeom>
        </p:spPr>
      </p:pic>
      <p:sp>
        <p:nvSpPr>
          <p:cNvPr id="10" name="Text 5"/>
          <p:cNvSpPr/>
          <p:nvPr/>
        </p:nvSpPr>
        <p:spPr>
          <a:xfrm>
            <a:off x="3533626"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pay down</a:t>
            </a:r>
            <a:endParaRPr lang="en-US" sz="1200" dirty="0"/>
          </a:p>
        </p:txBody>
      </p:sp>
      <p:sp>
        <p:nvSpPr>
          <p:cNvPr id="11" name="Text 6"/>
          <p:cNvSpPr/>
          <p:nvPr/>
        </p:nvSpPr>
        <p:spPr>
          <a:xfrm>
            <a:off x="3533626"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Sui Chain enables millisecond-level transaction confirmation, allowing users to instantly receive SUI rewards upon data creation, thereby boosting engagement.</a:t>
            </a:r>
            <a:endParaRPr lang="en-US" sz="1050" dirty="0"/>
          </a:p>
        </p:txBody>
      </p:sp>
      <p:pic>
        <p:nvPicPr>
          <p:cNvPr id="12" name="Image 3" descr="preencoded.png"/>
          <p:cNvPicPr>
            <a:picLocks noChangeAspect="1"/>
          </p:cNvPicPr>
          <p:nvPr/>
        </p:nvPicPr>
        <p:blipFill>
          <a:blip r:embed="rId4"/>
          <a:srcRect/>
          <a:stretch>
            <a:fillRect/>
          </a:stretch>
        </p:blipFill>
        <p:spPr>
          <a:xfrm>
            <a:off x="5962352" y="2019300"/>
            <a:ext cx="2781151" cy="2266950"/>
          </a:xfrm>
          <a:prstGeom prst="rect">
            <a:avLst/>
          </a:prstGeom>
        </p:spPr>
      </p:pic>
      <p:sp>
        <p:nvSpPr>
          <p:cNvPr id="13" name="Text 7"/>
          <p:cNvSpPr/>
          <p:nvPr/>
        </p:nvSpPr>
        <p:spPr>
          <a:xfrm>
            <a:off x="6314777"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Dividends Forever</a:t>
            </a:r>
            <a:endParaRPr lang="en-US" sz="1200" dirty="0"/>
          </a:p>
        </p:txBody>
      </p:sp>
      <p:sp>
        <p:nvSpPr>
          <p:cNvPr id="14" name="Text 8"/>
          <p:cNvSpPr/>
          <p:nvPr/>
        </p:nvSpPr>
        <p:spPr>
          <a:xfrm>
            <a:off x="6314777"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smart contract dividend mechanism activates automatically when data is subscribed, providing users with a long-term, sustainable passive income stream.</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The hub-and-spoke architecture connects storage, on-chain economy, and privacy protection</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3524250"/>
          </a:xfrm>
          <a:prstGeom prst="rect">
            <a:avLst/>
          </a:prstGeom>
        </p:spPr>
      </p:pic>
      <p:sp>
        <p:nvSpPr>
          <p:cNvPr id="7" name="Text 3"/>
          <p:cNvSpPr/>
          <p:nvPr/>
        </p:nvSpPr>
        <p:spPr>
          <a:xfrm>
            <a:off x="1366838" y="3048000"/>
            <a:ext cx="1076325" cy="285750"/>
          </a:xfrm>
          <a:prstGeom prst="rect">
            <a:avLst/>
          </a:prstGeom>
          <a:noFill/>
        </p:spPr>
        <p:txBody>
          <a:bodyPr vert="horz" wrap="square" lIns="0" tIns="0" rIns="0" bIns="0" rtlCol="0" anchor="ctr"/>
          <a:lstStyle/>
          <a:p>
            <a:pPr marL="0" indent="0">
              <a:lnSpc>
                <a:spcPts val="1950"/>
              </a:lnSpc>
              <a:buNone/>
            </a:pPr>
            <a:r>
              <a:rPr lang="en-US" sz="675" b="1" dirty="0">
                <a:solidFill>
                  <a:srgbClr val="3B9DF1"/>
                </a:solidFill>
                <a:latin typeface="微软雅黑" pitchFamily="34" charset="0"/>
                <a:ea typeface="微软雅黑" pitchFamily="34" charset="-122"/>
                <a:cs typeface="微软雅黑" pitchFamily="34" charset="-120"/>
              </a:rPr>
              <a:t>Data economy system</a:t>
            </a:r>
            <a:endParaRPr lang="en-US" sz="1350" dirty="0"/>
          </a:p>
        </p:txBody>
      </p:sp>
      <p:sp>
        <p:nvSpPr>
          <p:cNvPr id="8" name="Text 4"/>
          <p:cNvSpPr/>
          <p:nvPr/>
        </p:nvSpPr>
        <p:spPr>
          <a:xfrm>
            <a:off x="3490913" y="157162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5BB1E1"/>
                </a:solidFill>
                <a:latin typeface="微软雅黑" pitchFamily="34" charset="0"/>
                <a:ea typeface="微软雅黑" pitchFamily="34" charset="-122"/>
                <a:cs typeface="微软雅黑" pitchFamily="34" charset="-120"/>
              </a:rPr>
              <a:t>unified scheduling</a:t>
            </a:r>
            <a:endParaRPr lang="en-US" sz="1200" dirty="0"/>
          </a:p>
        </p:txBody>
      </p:sp>
      <p:sp>
        <p:nvSpPr>
          <p:cNvPr id="9" name="Text 5"/>
          <p:cNvSpPr/>
          <p:nvPr/>
        </p:nvSpPr>
        <p:spPr>
          <a:xfrm>
            <a:off x="4757738" y="1466850"/>
            <a:ext cx="35242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As the central hub, the DataWave Protocol coordinates the data assetization process.</a:t>
            </a:r>
            <a:endParaRPr lang="en-US" sz="1050" dirty="0"/>
          </a:p>
        </p:txBody>
      </p:sp>
      <p:sp>
        <p:nvSpPr>
          <p:cNvPr id="10" name="Text 6"/>
          <p:cNvSpPr/>
          <p:nvPr/>
        </p:nvSpPr>
        <p:spPr>
          <a:xfrm>
            <a:off x="4757738" y="1714500"/>
            <a:ext cx="35242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Unified management of payment and revenue distribution to improve the overall efficiency of the system.</a:t>
            </a:r>
            <a:endParaRPr lang="en-US" sz="1050" dirty="0"/>
          </a:p>
        </p:txBody>
      </p:sp>
      <p:sp>
        <p:nvSpPr>
          <p:cNvPr id="11" name="Text 7"/>
          <p:cNvSpPr/>
          <p:nvPr/>
        </p:nvSpPr>
        <p:spPr>
          <a:xfrm>
            <a:off x="3490913" y="216217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39CFF"/>
                </a:solidFill>
                <a:latin typeface="微软雅黑" pitchFamily="34" charset="0"/>
                <a:ea typeface="微软雅黑" pitchFamily="34" charset="-122"/>
                <a:cs typeface="微软雅黑" pitchFamily="34" charset="-120"/>
              </a:rPr>
              <a:t>decentralized storage</a:t>
            </a:r>
            <a:endParaRPr lang="en-US" sz="1200" dirty="0"/>
          </a:p>
        </p:txBody>
      </p:sp>
      <p:sp>
        <p:nvSpPr>
          <p:cNvPr id="12" name="Text 8"/>
          <p:cNvSpPr/>
          <p:nvPr/>
        </p:nvSpPr>
        <p:spPr>
          <a:xfrm>
            <a:off x="4757738" y="2057400"/>
            <a:ext cx="30099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Implement permanent storage with Walrus to ensure long-term data accessibility.</a:t>
            </a:r>
            <a:endParaRPr lang="en-US" sz="1050" dirty="0"/>
          </a:p>
        </p:txBody>
      </p:sp>
      <p:sp>
        <p:nvSpPr>
          <p:cNvPr id="13" name="Text 9"/>
          <p:cNvSpPr/>
          <p:nvPr/>
        </p:nvSpPr>
        <p:spPr>
          <a:xfrm>
            <a:off x="4757738" y="2305050"/>
            <a:ext cx="30099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Ensure data immutability and enhance the credibility of on-chain information.</a:t>
            </a:r>
            <a:endParaRPr lang="en-US" sz="1050" dirty="0"/>
          </a:p>
        </p:txBody>
      </p:sp>
      <p:sp>
        <p:nvSpPr>
          <p:cNvPr id="14" name="Text 10"/>
          <p:cNvSpPr/>
          <p:nvPr/>
        </p:nvSpPr>
        <p:spPr>
          <a:xfrm>
            <a:off x="3490913" y="275272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87EFF"/>
                </a:solidFill>
                <a:latin typeface="微软雅黑" pitchFamily="34" charset="0"/>
                <a:ea typeface="微软雅黑" pitchFamily="34" charset="-122"/>
                <a:cs typeface="微软雅黑" pitchFamily="34" charset="-120"/>
              </a:rPr>
              <a:t>Instant Value Stream</a:t>
            </a:r>
            <a:endParaRPr lang="en-US" sz="1200" dirty="0"/>
          </a:p>
        </p:txBody>
      </p:sp>
      <p:sp>
        <p:nvSpPr>
          <p:cNvPr id="15" name="Text 11"/>
          <p:cNvSpPr/>
          <p:nvPr/>
        </p:nvSpPr>
        <p:spPr>
          <a:xfrm>
            <a:off x="4757738" y="2647950"/>
            <a:ext cx="29718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Sui blockchain enables high throughput and low latency for transactions.</a:t>
            </a:r>
            <a:endParaRPr lang="en-US" sz="1050" dirty="0"/>
          </a:p>
        </p:txBody>
      </p:sp>
      <p:sp>
        <p:nvSpPr>
          <p:cNvPr id="16" name="Text 12"/>
          <p:cNvSpPr/>
          <p:nvPr/>
        </p:nvSpPr>
        <p:spPr>
          <a:xfrm>
            <a:off x="4757738" y="2895600"/>
            <a:ext cx="29718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Smart contracts automatically execute payments to ensure transparent and accurate profit distribution.</a:t>
            </a:r>
            <a:endParaRPr lang="en-US" sz="1050" dirty="0"/>
          </a:p>
        </p:txBody>
      </p:sp>
      <p:sp>
        <p:nvSpPr>
          <p:cNvPr id="17" name="Text 13"/>
          <p:cNvSpPr/>
          <p:nvPr/>
        </p:nvSpPr>
        <p:spPr>
          <a:xfrm>
            <a:off x="3490913" y="334327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15CED"/>
                </a:solidFill>
                <a:latin typeface="微软雅黑" pitchFamily="34" charset="0"/>
                <a:ea typeface="微软雅黑" pitchFamily="34" charset="-122"/>
                <a:cs typeface="微软雅黑" pitchFamily="34" charset="-120"/>
              </a:rPr>
              <a:t>privacy protection</a:t>
            </a:r>
            <a:endParaRPr lang="en-US" sz="1200" dirty="0"/>
          </a:p>
        </p:txBody>
      </p:sp>
      <p:sp>
        <p:nvSpPr>
          <p:cNvPr id="18" name="Text 14"/>
          <p:cNvSpPr/>
          <p:nvPr/>
        </p:nvSpPr>
        <p:spPr>
          <a:xfrm>
            <a:off x="4757738" y="3238500"/>
            <a:ext cx="29718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Integrate Seal technology to encrypt sensitive data and prevent unauthorized access.</a:t>
            </a:r>
            <a:endParaRPr lang="en-US" sz="1050" dirty="0"/>
          </a:p>
        </p:txBody>
      </p:sp>
      <p:sp>
        <p:nvSpPr>
          <p:cNvPr id="19" name="Text 15"/>
          <p:cNvSpPr/>
          <p:nvPr/>
        </p:nvSpPr>
        <p:spPr>
          <a:xfrm>
            <a:off x="4757738" y="3486150"/>
            <a:ext cx="29718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Supports selective disclosure of information, giving users control over data sharing.</a:t>
            </a:r>
            <a:endParaRPr lang="en-US" sz="1050" dirty="0"/>
          </a:p>
        </p:txBody>
      </p:sp>
      <p:sp>
        <p:nvSpPr>
          <p:cNvPr id="20" name="Text 16"/>
          <p:cNvSpPr/>
          <p:nvPr/>
        </p:nvSpPr>
        <p:spPr>
          <a:xfrm>
            <a:off x="3490913" y="393382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644DF"/>
                </a:solidFill>
                <a:latin typeface="微软雅黑" pitchFamily="34" charset="0"/>
                <a:ea typeface="微软雅黑" pitchFamily="34" charset="-122"/>
                <a:cs typeface="微软雅黑" pitchFamily="34" charset="-120"/>
              </a:rPr>
              <a:t>Data is verifiable</a:t>
            </a:r>
            <a:endParaRPr lang="en-US" sz="1200" dirty="0"/>
          </a:p>
        </p:txBody>
      </p:sp>
      <p:sp>
        <p:nvSpPr>
          <p:cNvPr id="21" name="Text 17"/>
          <p:cNvSpPr/>
          <p:nvPr/>
        </p:nvSpPr>
        <p:spPr>
          <a:xfrm>
            <a:off x="4757738" y="3829050"/>
            <a:ext cx="29718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On-chain evidence enables traceability of data sources and changes.</a:t>
            </a:r>
            <a:endParaRPr lang="en-US" sz="1050" dirty="0"/>
          </a:p>
        </p:txBody>
      </p:sp>
      <p:sp>
        <p:nvSpPr>
          <p:cNvPr id="22" name="Text 18"/>
          <p:cNvSpPr/>
          <p:nvPr/>
        </p:nvSpPr>
        <p:spPr>
          <a:xfrm>
            <a:off x="4757738" y="4076700"/>
            <a:ext cx="29718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Use cryptographic mechanisms to verify data integrity and prevent forgery and tampering.</a:t>
            </a:r>
            <a:endParaRPr lang="en-US" sz="1050" dirty="0"/>
          </a:p>
        </p:txBody>
      </p:sp>
      <p:sp>
        <p:nvSpPr>
          <p:cNvPr id="23" name="Text 19"/>
          <p:cNvSpPr/>
          <p:nvPr/>
        </p:nvSpPr>
        <p:spPr>
          <a:xfrm>
            <a:off x="3490913" y="452437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3B9DF1"/>
                </a:solidFill>
                <a:latin typeface="微软雅黑" pitchFamily="34" charset="0"/>
                <a:ea typeface="微软雅黑" pitchFamily="34" charset="-122"/>
                <a:cs typeface="微软雅黑" pitchFamily="34" charset="-120"/>
              </a:rPr>
              <a:t>Safe and efficient</a:t>
            </a:r>
            <a:endParaRPr lang="en-US" sz="1200" dirty="0"/>
          </a:p>
        </p:txBody>
      </p:sp>
      <p:sp>
        <p:nvSpPr>
          <p:cNvPr id="24" name="Text 20"/>
          <p:cNvSpPr/>
          <p:nvPr/>
        </p:nvSpPr>
        <p:spPr>
          <a:xfrm>
            <a:off x="4757738" y="4419600"/>
            <a:ext cx="31051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Build an end-to-end security architecture to defend against external attacks and internal abuse.</a:t>
            </a:r>
            <a:endParaRPr lang="en-US" sz="1050" dirty="0"/>
          </a:p>
        </p:txBody>
      </p:sp>
      <p:sp>
        <p:nvSpPr>
          <p:cNvPr id="25" name="Text 21"/>
          <p:cNvSpPr/>
          <p:nvPr/>
        </p:nvSpPr>
        <p:spPr>
          <a:xfrm>
            <a:off x="4757738" y="4667250"/>
            <a:ext cx="31051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optimization protocol layer collaboration to achieve a balance between high performance and low energy consumption.</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Users get long-term revenue through authorized subscriptions</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1190625" y="2000250"/>
            <a:ext cx="476250" cy="476250"/>
          </a:xfrm>
          <a:prstGeom prst="rect">
            <a:avLst/>
          </a:prstGeom>
        </p:spPr>
      </p:pic>
      <p:sp>
        <p:nvSpPr>
          <p:cNvPr id="7"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Authorization means revenue</a:t>
            </a:r>
            <a:endParaRPr lang="en-US" sz="1200" dirty="0"/>
          </a:p>
        </p:txBody>
      </p:sp>
      <p:sp>
        <p:nvSpPr>
          <p:cNvPr id="8" name="Text 4"/>
          <p:cNvSpPr/>
          <p:nvPr/>
        </p:nvSpPr>
        <p:spPr>
          <a:xfrm>
            <a:off x="571500" y="2838450"/>
            <a:ext cx="17145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After the user authorizes data usage, the subscription and profit-sharing mechanism will automatically activate, generating revenue with each visit.</a:t>
            </a:r>
            <a:endParaRPr lang="en-US" sz="1050" dirty="0"/>
          </a:p>
        </p:txBody>
      </p:sp>
      <p:pic>
        <p:nvPicPr>
          <p:cNvPr id="9" name="Image 2" descr="preencoded.png"/>
          <p:cNvPicPr>
            <a:picLocks noChangeAspect="1"/>
          </p:cNvPicPr>
          <p:nvPr/>
        </p:nvPicPr>
        <p:blipFill>
          <a:blip r:embed="rId3"/>
          <a:srcRect/>
          <a:stretch>
            <a:fillRect/>
          </a:stretch>
        </p:blipFill>
        <p:spPr>
          <a:xfrm>
            <a:off x="3286125" y="2000250"/>
            <a:ext cx="476250" cy="476250"/>
          </a:xfrm>
          <a:prstGeom prst="rect">
            <a:avLst/>
          </a:prstGeom>
        </p:spPr>
      </p:pic>
      <p:sp>
        <p:nvSpPr>
          <p:cNvPr id="10"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Dividend stream</a:t>
            </a:r>
            <a:endParaRPr lang="en-US" sz="1200" dirty="0"/>
          </a:p>
        </p:txBody>
      </p:sp>
      <p:sp>
        <p:nvSpPr>
          <p:cNvPr id="11" name="Text 6"/>
          <p:cNvSpPr/>
          <p:nvPr/>
        </p:nvSpPr>
        <p:spPr>
          <a:xfrm>
            <a:off x="2667000" y="2838450"/>
            <a:ext cx="17145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Continuous revenue sharing based on smart contracts ensures that users receive passive income over the long term.</a:t>
            </a:r>
            <a:endParaRPr lang="en-US" sz="1050" dirty="0"/>
          </a:p>
        </p:txBody>
      </p:sp>
      <p:pic>
        <p:nvPicPr>
          <p:cNvPr id="12" name="Image 3" descr="preencoded.png"/>
          <p:cNvPicPr>
            <a:picLocks noChangeAspect="1"/>
          </p:cNvPicPr>
          <p:nvPr/>
        </p:nvPicPr>
        <p:blipFill>
          <a:blip r:embed="rId4"/>
          <a:srcRect/>
          <a:stretch>
            <a:fillRect/>
          </a:stretch>
        </p:blipFill>
        <p:spPr>
          <a:xfrm>
            <a:off x="5381625" y="2000250"/>
            <a:ext cx="476250" cy="476250"/>
          </a:xfrm>
          <a:prstGeom prst="rect">
            <a:avLst/>
          </a:prstGeom>
        </p:spPr>
      </p:pic>
      <p:sp>
        <p:nvSpPr>
          <p:cNvPr id="13"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Transparent and verifiable</a:t>
            </a:r>
            <a:endParaRPr lang="en-US" sz="1200" dirty="0"/>
          </a:p>
        </p:txBody>
      </p:sp>
      <p:sp>
        <p:nvSpPr>
          <p:cNvPr id="14" name="Text 8"/>
          <p:cNvSpPr/>
          <p:nvPr/>
        </p:nvSpPr>
        <p:spPr>
          <a:xfrm>
            <a:off x="4762500" y="2838450"/>
            <a:ext cx="17145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All subscription records and dividend details are publicly available on the blockchain, allowing users to verify their income sources at any time.</a:t>
            </a:r>
            <a:endParaRPr lang="en-US" sz="1050" dirty="0"/>
          </a:p>
        </p:txBody>
      </p:sp>
      <p:pic>
        <p:nvPicPr>
          <p:cNvPr id="15" name="Image 4" descr="preencoded.png"/>
          <p:cNvPicPr>
            <a:picLocks noChangeAspect="1"/>
          </p:cNvPicPr>
          <p:nvPr/>
        </p:nvPicPr>
        <p:blipFill>
          <a:blip r:embed="rId5"/>
          <a:srcRect/>
          <a:stretch>
            <a:fillRect/>
          </a:stretch>
        </p:blipFill>
        <p:spPr>
          <a:xfrm>
            <a:off x="7477125" y="2000250"/>
            <a:ext cx="476250" cy="476250"/>
          </a:xfrm>
          <a:prstGeom prst="rect">
            <a:avLst/>
          </a:prstGeom>
        </p:spPr>
      </p:pic>
      <p:sp>
        <p:nvSpPr>
          <p:cNvPr id="16"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ecological co-incentive</a:t>
            </a:r>
            <a:endParaRPr lang="en-US" sz="1200" dirty="0"/>
          </a:p>
        </p:txBody>
      </p:sp>
      <p:sp>
        <p:nvSpPr>
          <p:cNvPr id="17" name="Text 10"/>
          <p:cNvSpPr/>
          <p:nvPr/>
        </p:nvSpPr>
        <p:spPr>
          <a:xfrm>
            <a:off x="6858000" y="2838450"/>
            <a:ext cx="17145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95% of the revenue flows back to the data producers and contributors, creating a sustainable value cycle.</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Technical architecture</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04</a:t>
            </a:r>
            <a:endParaRPr lang="en-US" sz="22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Three-tier architecture: The Seal privacy layer ensures selective data disclosure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24130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privacy protection</a:t>
            </a:r>
            <a:endParaRPr lang="en-US" sz="1200" dirty="0"/>
          </a:p>
        </p:txBody>
      </p:sp>
      <p:sp>
        <p:nvSpPr>
          <p:cNvPr id="7" name="Text 4"/>
          <p:cNvSpPr/>
          <p:nvPr/>
        </p:nvSpPr>
        <p:spPr>
          <a:xfrm>
            <a:off x="571500" y="2247900"/>
            <a:ext cx="24130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Seal layer enables selective disclosure, ensuring users share only necessary data and protecting privacy.</a:t>
            </a:r>
            <a:endParaRPr lang="en-US" sz="1050" dirty="0"/>
          </a:p>
        </p:txBody>
      </p:sp>
      <p:sp>
        <p:nvSpPr>
          <p:cNvPr id="8" name="Text 5"/>
          <p:cNvSpPr/>
          <p:nvPr/>
        </p:nvSpPr>
        <p:spPr>
          <a:xfrm>
            <a:off x="3365500" y="2000250"/>
            <a:ext cx="24130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Value distribution</a:t>
            </a:r>
            <a:endParaRPr lang="en-US" sz="1200" dirty="0"/>
          </a:p>
        </p:txBody>
      </p:sp>
      <p:sp>
        <p:nvSpPr>
          <p:cNvPr id="9" name="Text 6"/>
          <p:cNvSpPr/>
          <p:nvPr/>
        </p:nvSpPr>
        <p:spPr>
          <a:xfrm>
            <a:off x="3365500" y="2247900"/>
            <a:ext cx="24130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Sui blockchain executes smart contracts to efficiently handle automatic profit distribution and asset ownership confirmation.</a:t>
            </a:r>
            <a:endParaRPr lang="en-US" sz="1050" dirty="0"/>
          </a:p>
        </p:txBody>
      </p:sp>
      <p:sp>
        <p:nvSpPr>
          <p:cNvPr id="10" name="Text 7"/>
          <p:cNvSpPr/>
          <p:nvPr/>
        </p:nvSpPr>
        <p:spPr>
          <a:xfrm>
            <a:off x="6159500" y="2000250"/>
            <a:ext cx="24130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Permanent storage</a:t>
            </a:r>
            <a:endParaRPr lang="en-US" sz="1200" dirty="0"/>
          </a:p>
        </p:txBody>
      </p:sp>
      <p:sp>
        <p:nvSpPr>
          <p:cNvPr id="11" name="Text 8"/>
          <p:cNvSpPr/>
          <p:nvPr/>
        </p:nvSpPr>
        <p:spPr>
          <a:xfrm>
            <a:off x="6159500" y="2247900"/>
            <a:ext cx="24130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Walrus provides decentralized permanent storage, ensuring data immutability and long-term accessibility.</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343525"/>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The Sui economic layer enables efficient value distribution and smart contract execution</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3724275"/>
          </a:xfrm>
          <a:prstGeom prst="rect">
            <a:avLst/>
          </a:prstGeom>
        </p:spPr>
      </p:pic>
      <p:sp>
        <p:nvSpPr>
          <p:cNvPr id="7" name="Text 3"/>
          <p:cNvSpPr/>
          <p:nvPr/>
        </p:nvSpPr>
        <p:spPr>
          <a:xfrm>
            <a:off x="828675"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15CED"/>
                </a:solidFill>
                <a:latin typeface="微软雅黑" pitchFamily="34" charset="0"/>
                <a:ea typeface="微软雅黑" pitchFamily="34" charset="-122"/>
                <a:cs typeface="微软雅黑" pitchFamily="34" charset="-120"/>
              </a:rPr>
              <a:t>01</a:t>
            </a:r>
            <a:endParaRPr lang="en-US" sz="1875" dirty="0"/>
          </a:p>
        </p:txBody>
      </p:sp>
      <p:sp>
        <p:nvSpPr>
          <p:cNvPr id="8" name="Text 4"/>
          <p:cNvSpPr/>
          <p:nvPr/>
        </p:nvSpPr>
        <p:spPr>
          <a:xfrm>
            <a:off x="771525" y="20383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Sui economic layer</a:t>
            </a:r>
            <a:endParaRPr lang="en-US" sz="1200" dirty="0"/>
          </a:p>
        </p:txBody>
      </p:sp>
      <p:sp>
        <p:nvSpPr>
          <p:cNvPr id="9" name="Text 5"/>
          <p:cNvSpPr/>
          <p:nvPr/>
        </p:nvSpPr>
        <p:spPr>
          <a:xfrm>
            <a:off x="771525" y="2290763"/>
            <a:ext cx="1700213"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Build an economic system based on Sui blockchain to enable efficient value transfer. This architecture fully leverages Suis high-performance features to provide foundational support for decentralized applications.</a:t>
            </a:r>
            <a:endParaRPr lang="en-US" sz="1050" dirty="0"/>
          </a:p>
        </p:txBody>
      </p:sp>
      <p:sp>
        <p:nvSpPr>
          <p:cNvPr id="10" name="Text 6"/>
          <p:cNvSpPr/>
          <p:nvPr/>
        </p:nvSpPr>
        <p:spPr>
          <a:xfrm>
            <a:off x="2795588"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5BB1E1"/>
                </a:solidFill>
                <a:latin typeface="微软雅黑" pitchFamily="34" charset="0"/>
                <a:ea typeface="微软雅黑" pitchFamily="34" charset="-122"/>
                <a:cs typeface="微软雅黑" pitchFamily="34" charset="-120"/>
              </a:rPr>
              <a:t>02</a:t>
            </a:r>
            <a:endParaRPr lang="en-US" sz="1875" dirty="0"/>
          </a:p>
        </p:txBody>
      </p:sp>
      <p:sp>
        <p:nvSpPr>
          <p:cNvPr id="11" name="Text 7"/>
          <p:cNvSpPr/>
          <p:nvPr/>
        </p:nvSpPr>
        <p:spPr>
          <a:xfrm>
            <a:off x="2738438" y="20383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Move language contract</a:t>
            </a:r>
            <a:endParaRPr lang="en-US" sz="1200" dirty="0"/>
          </a:p>
        </p:txBody>
      </p:sp>
      <p:sp>
        <p:nvSpPr>
          <p:cNvPr id="12" name="Text 8"/>
          <p:cNvSpPr/>
          <p:nvPr/>
        </p:nvSpPr>
        <p:spPr>
          <a:xfrm>
            <a:off x="2738438" y="2290763"/>
            <a:ext cx="1700213"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Use Move to write smart contracts for logical security and trusted execution. Implement automated data revenue distribution. Improve code verifiability and asset security.</a:t>
            </a:r>
            <a:endParaRPr lang="en-US" sz="1050" dirty="0"/>
          </a:p>
        </p:txBody>
      </p:sp>
      <p:sp>
        <p:nvSpPr>
          <p:cNvPr id="13" name="Text 9"/>
          <p:cNvSpPr/>
          <p:nvPr/>
        </p:nvSpPr>
        <p:spPr>
          <a:xfrm>
            <a:off x="4762500"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15CED"/>
                </a:solidFill>
                <a:latin typeface="微软雅黑" pitchFamily="34" charset="0"/>
                <a:ea typeface="微软雅黑" pitchFamily="34" charset="-122"/>
                <a:cs typeface="微软雅黑" pitchFamily="34" charset="-120"/>
              </a:rPr>
              <a:t>03</a:t>
            </a:r>
            <a:endParaRPr lang="en-US" sz="1875" dirty="0"/>
          </a:p>
        </p:txBody>
      </p:sp>
      <p:sp>
        <p:nvSpPr>
          <p:cNvPr id="14" name="Text 10"/>
          <p:cNvSpPr/>
          <p:nvPr/>
        </p:nvSpPr>
        <p:spPr>
          <a:xfrm>
            <a:off x="4705350" y="20383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high throughput advantage</a:t>
            </a:r>
            <a:endParaRPr lang="en-US" sz="1200" dirty="0"/>
          </a:p>
        </p:txBody>
      </p:sp>
      <p:sp>
        <p:nvSpPr>
          <p:cNvPr id="15" name="Text 11"/>
          <p:cNvSpPr/>
          <p:nvPr/>
        </p:nvSpPr>
        <p:spPr>
          <a:xfrm>
            <a:off x="4705350" y="2290763"/>
            <a:ext cx="1700213"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system supports processing thousands of transactions per second, effectively handling large-scale user concurrency. It ensures application response speed and network stability.</a:t>
            </a:r>
            <a:endParaRPr lang="en-US" sz="1050" dirty="0"/>
          </a:p>
        </p:txBody>
      </p:sp>
      <p:sp>
        <p:nvSpPr>
          <p:cNvPr id="16" name="Text 12"/>
          <p:cNvSpPr/>
          <p:nvPr/>
        </p:nvSpPr>
        <p:spPr>
          <a:xfrm>
            <a:off x="6729413" y="1571625"/>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5BB1E1"/>
                </a:solidFill>
                <a:latin typeface="微软雅黑" pitchFamily="34" charset="0"/>
                <a:ea typeface="微软雅黑" pitchFamily="34" charset="-122"/>
                <a:cs typeface="微软雅黑" pitchFamily="34" charset="-120"/>
              </a:rPr>
              <a:t>04</a:t>
            </a:r>
            <a:endParaRPr lang="en-US" sz="1875" dirty="0"/>
          </a:p>
        </p:txBody>
      </p:sp>
      <p:sp>
        <p:nvSpPr>
          <p:cNvPr id="17" name="Text 13"/>
          <p:cNvSpPr/>
          <p:nvPr/>
        </p:nvSpPr>
        <p:spPr>
          <a:xfrm>
            <a:off x="6672263" y="2038350"/>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Low transaction costs</a:t>
            </a:r>
            <a:endParaRPr lang="en-US" sz="1200" dirty="0"/>
          </a:p>
        </p:txBody>
      </p:sp>
      <p:sp>
        <p:nvSpPr>
          <p:cNvPr id="18" name="Text 14"/>
          <p:cNvSpPr/>
          <p:nvPr/>
        </p:nvSpPr>
        <p:spPr>
          <a:xfrm>
            <a:off x="6672263" y="2290763"/>
            <a:ext cx="1700213"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With a single Gas fee as low as 0.002 SUI, it significantly reduces user operational costs, facilitates high-frequency small-amount transactions, and boosts ecosystem engagement.</a:t>
            </a:r>
            <a:endParaRPr lang="en-US" sz="1050" dirty="0"/>
          </a:p>
        </p:txBody>
      </p:sp>
      <p:sp>
        <p:nvSpPr>
          <p:cNvPr id="19" name="Text 15"/>
          <p:cNvSpPr/>
          <p:nvPr/>
        </p:nvSpPr>
        <p:spPr>
          <a:xfrm>
            <a:off x="866775" y="351948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615CED"/>
                </a:solidFill>
                <a:latin typeface="微软雅黑" pitchFamily="34" charset="0"/>
                <a:ea typeface="微软雅黑" pitchFamily="34" charset="-122"/>
                <a:cs typeface="微软雅黑" pitchFamily="34" charset="-120"/>
              </a:rPr>
              <a:t>05</a:t>
            </a:r>
            <a:endParaRPr lang="en-US" sz="1875" dirty="0"/>
          </a:p>
        </p:txBody>
      </p:sp>
      <p:sp>
        <p:nvSpPr>
          <p:cNvPr id="20" name="Text 16"/>
          <p:cNvSpPr/>
          <p:nvPr/>
        </p:nvSpPr>
        <p:spPr>
          <a:xfrm>
            <a:off x="809625" y="398621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Automatic earnings distribution</a:t>
            </a:r>
            <a:endParaRPr lang="en-US" sz="1200" dirty="0"/>
          </a:p>
        </p:txBody>
      </p:sp>
      <p:sp>
        <p:nvSpPr>
          <p:cNvPr id="21" name="Text 17"/>
          <p:cNvSpPr/>
          <p:nvPr/>
        </p:nvSpPr>
        <p:spPr>
          <a:xfrm>
            <a:off x="809625" y="4238625"/>
            <a:ext cx="1700213"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Automate revenue distribution through smart contracts. Reduce human intervention and trust costs. Improve distribution transparency and execution efficiency.</a:t>
            </a:r>
            <a:endParaRPr lang="en-US" sz="1050" dirty="0"/>
          </a:p>
        </p:txBody>
      </p:sp>
      <p:sp>
        <p:nvSpPr>
          <p:cNvPr id="22" name="Text 18"/>
          <p:cNvSpPr/>
          <p:nvPr/>
        </p:nvSpPr>
        <p:spPr>
          <a:xfrm>
            <a:off x="2833688" y="3519488"/>
            <a:ext cx="1643063" cy="361950"/>
          </a:xfrm>
          <a:prstGeom prst="rect">
            <a:avLst/>
          </a:prstGeom>
          <a:noFill/>
        </p:spPr>
        <p:txBody>
          <a:bodyPr vert="horz" wrap="square" lIns="0" tIns="0" rIns="0" bIns="0" rtlCol="0" anchor="ctr"/>
          <a:lstStyle/>
          <a:p>
            <a:pPr marL="0" indent="0" algn="ctr">
              <a:lnSpc>
                <a:spcPts val="2550"/>
              </a:lnSpc>
              <a:buNone/>
            </a:pPr>
            <a:r>
              <a:rPr lang="en-US" sz="935" b="1" dirty="0">
                <a:solidFill>
                  <a:srgbClr val="5BB1E1"/>
                </a:solidFill>
                <a:latin typeface="微软雅黑" pitchFamily="34" charset="0"/>
                <a:ea typeface="微软雅黑" pitchFamily="34" charset="-122"/>
                <a:cs typeface="微软雅黑" pitchFamily="34" charset="-120"/>
              </a:rPr>
              <a:t>06</a:t>
            </a:r>
            <a:endParaRPr lang="en-US" sz="1875" dirty="0"/>
          </a:p>
        </p:txBody>
      </p:sp>
      <p:sp>
        <p:nvSpPr>
          <p:cNvPr id="23" name="Text 19"/>
          <p:cNvSpPr/>
          <p:nvPr/>
        </p:nvSpPr>
        <p:spPr>
          <a:xfrm>
            <a:off x="2776538" y="3986213"/>
            <a:ext cx="1700213"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Instant payment experience</a:t>
            </a:r>
            <a:endParaRPr lang="en-US" sz="1200" dirty="0"/>
          </a:p>
        </p:txBody>
      </p:sp>
      <p:sp>
        <p:nvSpPr>
          <p:cNvPr id="24" name="Text 20"/>
          <p:cNvSpPr/>
          <p:nvPr/>
        </p:nvSpPr>
        <p:spPr>
          <a:xfrm>
            <a:off x="2776538" y="4238625"/>
            <a:ext cx="1700213"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Instant settlement is enabled after user authorization. This significantly improves fund flow efficiency and optimizes overall user experience and liquidity management.</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The Walrus storage layer provides permanent, decentralized, and low-cost data storage solutions.</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1447800"/>
            <a:ext cx="4171950" cy="1409700"/>
          </a:xfrm>
          <a:prstGeom prst="rect">
            <a:avLst/>
          </a:prstGeom>
        </p:spPr>
      </p:pic>
      <p:sp>
        <p:nvSpPr>
          <p:cNvPr id="7" name="Text 3"/>
          <p:cNvSpPr/>
          <p:nvPr/>
        </p:nvSpPr>
        <p:spPr>
          <a:xfrm>
            <a:off x="600075" y="1759744"/>
            <a:ext cx="257175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Permanent storage</a:t>
            </a:r>
            <a:endParaRPr lang="en-US" sz="1200" dirty="0"/>
          </a:p>
        </p:txBody>
      </p:sp>
      <p:sp>
        <p:nvSpPr>
          <p:cNvPr id="8" name="Text 4"/>
          <p:cNvSpPr/>
          <p:nvPr/>
        </p:nvSpPr>
        <p:spPr>
          <a:xfrm>
            <a:off x="600075" y="2050256"/>
            <a:ext cx="2571750"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Walrus ensures that data, once written, cannot be deleted, achieving true permanent storage.</a:t>
            </a:r>
            <a:endParaRPr lang="en-US" sz="1050" dirty="0"/>
          </a:p>
        </p:txBody>
      </p:sp>
      <p:pic>
        <p:nvPicPr>
          <p:cNvPr id="9" name="Image 2" descr="preencoded.png"/>
          <p:cNvPicPr>
            <a:picLocks noChangeAspect="1"/>
          </p:cNvPicPr>
          <p:nvPr/>
        </p:nvPicPr>
        <p:blipFill>
          <a:blip r:embed="rId3"/>
          <a:srcRect/>
          <a:stretch>
            <a:fillRect/>
          </a:stretch>
        </p:blipFill>
        <p:spPr>
          <a:xfrm>
            <a:off x="4572000" y="1447800"/>
            <a:ext cx="4171950" cy="2819400"/>
          </a:xfrm>
          <a:prstGeom prst="rect">
            <a:avLst/>
          </a:prstGeom>
        </p:spPr>
      </p:pic>
      <p:sp>
        <p:nvSpPr>
          <p:cNvPr id="10" name="Text 5"/>
          <p:cNvSpPr/>
          <p:nvPr/>
        </p:nvSpPr>
        <p:spPr>
          <a:xfrm>
            <a:off x="5972175" y="1759744"/>
            <a:ext cx="257175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decentration</a:t>
            </a:r>
            <a:endParaRPr lang="en-US" sz="1200" dirty="0"/>
          </a:p>
        </p:txBody>
      </p:sp>
      <p:sp>
        <p:nvSpPr>
          <p:cNvPr id="11" name="Text 6"/>
          <p:cNvSpPr/>
          <p:nvPr/>
        </p:nvSpPr>
        <p:spPr>
          <a:xfrm>
            <a:off x="5972175" y="2050256"/>
            <a:ext cx="2571750"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Data is stored in a distributed manner, eliminating reliance on a single node to ensure censorship resistance and high availability.</a:t>
            </a:r>
            <a:endParaRPr lang="en-US" sz="1050" dirty="0"/>
          </a:p>
        </p:txBody>
      </p:sp>
      <p:pic>
        <p:nvPicPr>
          <p:cNvPr id="12" name="Image 3" descr="preencoded.png"/>
          <p:cNvPicPr>
            <a:picLocks noChangeAspect="1"/>
          </p:cNvPicPr>
          <p:nvPr/>
        </p:nvPicPr>
        <p:blipFill>
          <a:blip r:embed="rId4"/>
          <a:srcRect/>
          <a:stretch>
            <a:fillRect/>
          </a:stretch>
        </p:blipFill>
        <p:spPr>
          <a:xfrm>
            <a:off x="400050" y="2857500"/>
            <a:ext cx="4171950" cy="1409700"/>
          </a:xfrm>
          <a:prstGeom prst="rect">
            <a:avLst/>
          </a:prstGeom>
        </p:spPr>
      </p:pic>
      <p:sp>
        <p:nvSpPr>
          <p:cNvPr id="13" name="Text 7"/>
          <p:cNvSpPr/>
          <p:nvPr/>
        </p:nvSpPr>
        <p:spPr>
          <a:xfrm>
            <a:off x="600075" y="3169444"/>
            <a:ext cx="257175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low cost</a:t>
            </a:r>
            <a:endParaRPr lang="en-US" sz="1200" dirty="0"/>
          </a:p>
        </p:txBody>
      </p:sp>
      <p:sp>
        <p:nvSpPr>
          <p:cNvPr id="14" name="Text 8"/>
          <p:cNvSpPr/>
          <p:nvPr/>
        </p:nvSpPr>
        <p:spPr>
          <a:xfrm>
            <a:off x="600075" y="3459956"/>
            <a:ext cx="2571750"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Compared with traditional solutions, the storage cost is reduced by 90% and supports large-scale data on the chain.</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User experience path</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05</a:t>
            </a:r>
            <a:endParaRPr lang="en-US" sz="22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Users who create data will receive an instant UI reward to encourage participation.</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2000250"/>
            <a:ext cx="8382000" cy="2371725"/>
          </a:xfrm>
          <a:prstGeom prst="rect">
            <a:avLst/>
          </a:prstGeom>
        </p:spPr>
      </p:pic>
      <p:sp>
        <p:nvSpPr>
          <p:cNvPr id="7" name="Text 3"/>
          <p:cNvSpPr/>
          <p:nvPr/>
        </p:nvSpPr>
        <p:spPr>
          <a:xfrm>
            <a:off x="595313" y="3205163"/>
            <a:ext cx="23622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Create a reward</a:t>
            </a:r>
            <a:endParaRPr lang="en-US" sz="1200" dirty="0"/>
          </a:p>
        </p:txBody>
      </p:sp>
      <p:sp>
        <p:nvSpPr>
          <p:cNvPr id="8" name="Text 4"/>
          <p:cNvSpPr/>
          <p:nvPr/>
        </p:nvSpPr>
        <p:spPr>
          <a:xfrm>
            <a:off x="595313" y="3457575"/>
            <a:ext cx="2362200"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Users earn 0.5 SUI rewards for each valid data entry, delivering a direct and efficient incentive.</a:t>
            </a:r>
            <a:endParaRPr lang="en-US" sz="1050" dirty="0"/>
          </a:p>
        </p:txBody>
      </p:sp>
      <p:sp>
        <p:nvSpPr>
          <p:cNvPr id="9" name="Text 5"/>
          <p:cNvSpPr/>
          <p:nvPr/>
        </p:nvSpPr>
        <p:spPr>
          <a:xfrm>
            <a:off x="595313" y="2457450"/>
            <a:ext cx="23622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Low-threshold participation</a:t>
            </a:r>
            <a:endParaRPr lang="en-US" sz="1200" dirty="0"/>
          </a:p>
        </p:txBody>
      </p:sp>
      <p:sp>
        <p:nvSpPr>
          <p:cNvPr id="10" name="Text 6"/>
          <p:cNvSpPr/>
          <p:nvPr/>
        </p:nvSpPr>
        <p:spPr>
          <a:xfrm>
            <a:off x="595313" y="2709863"/>
            <a:ext cx="2362200"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The project has no high requirements. You can upload data after registration, which lowers the entry barrier for users.</a:t>
            </a:r>
            <a:endParaRPr lang="en-US" sz="1050" dirty="0"/>
          </a:p>
        </p:txBody>
      </p:sp>
      <p:sp>
        <p:nvSpPr>
          <p:cNvPr id="11" name="Text 7"/>
          <p:cNvSpPr/>
          <p:nvPr/>
        </p:nvSpPr>
        <p:spPr>
          <a:xfrm>
            <a:off x="6186488" y="2352675"/>
            <a:ext cx="23622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Auto-trigger rewards</a:t>
            </a:r>
            <a:endParaRPr lang="en-US" sz="1200" dirty="0"/>
          </a:p>
        </p:txBody>
      </p:sp>
      <p:sp>
        <p:nvSpPr>
          <p:cNvPr id="12" name="Text 8"/>
          <p:cNvSpPr/>
          <p:nvPr/>
        </p:nvSpPr>
        <p:spPr>
          <a:xfrm>
            <a:off x="6186488" y="2605088"/>
            <a:ext cx="2362200"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system automatically triggers reward distribution after data upload, eliminating manual intervention and enhancing user experience.</a:t>
            </a:r>
            <a:endParaRPr lang="en-US" sz="1050" dirty="0"/>
          </a:p>
        </p:txBody>
      </p:sp>
      <p:sp>
        <p:nvSpPr>
          <p:cNvPr id="13" name="Text 9"/>
          <p:cNvSpPr/>
          <p:nvPr/>
        </p:nvSpPr>
        <p:spPr>
          <a:xfrm>
            <a:off x="6186488" y="3100388"/>
            <a:ext cx="23622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On-chain transparent and verifiable</a:t>
            </a:r>
            <a:endParaRPr lang="en-US" sz="1200" dirty="0"/>
          </a:p>
        </p:txBody>
      </p:sp>
      <p:sp>
        <p:nvSpPr>
          <p:cNvPr id="14" name="Text 10"/>
          <p:cNvSpPr/>
          <p:nvPr/>
        </p:nvSpPr>
        <p:spPr>
          <a:xfrm>
            <a:off x="6186488" y="3352800"/>
            <a:ext cx="236220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All rewards are recorded on the blockchain in a transparent way, and transactions are confirmed within 2 seconds, enhancing trust and security.</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Core Vision</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01</a:t>
            </a:r>
            <a:endParaRPr lang="en-US" sz="22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Allow third-party access and enable subscription revenue stream</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01</a:t>
            </a:r>
            <a:endParaRPr lang="en-US" sz="1200" dirty="0"/>
          </a:p>
        </p:txBody>
      </p:sp>
      <p:sp>
        <p:nvSpPr>
          <p:cNvPr id="7"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authorization is revenue</a:t>
            </a:r>
            <a:endParaRPr lang="en-US" sz="1200" dirty="0"/>
          </a:p>
        </p:txBody>
      </p:sp>
      <p:sp>
        <p:nvSpPr>
          <p:cNvPr id="8" name="Text 5"/>
          <p:cNvSpPr/>
          <p:nvPr/>
        </p:nvSpPr>
        <p:spPr>
          <a:xfrm>
            <a:off x="571500" y="2576513"/>
            <a:ext cx="1714500" cy="628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Grant access to your data to activate your subscription revenue stream and unlock value.</a:t>
            </a:r>
            <a:endParaRPr lang="en-US" sz="1050" dirty="0"/>
          </a:p>
        </p:txBody>
      </p:sp>
      <p:sp>
        <p:nvSpPr>
          <p:cNvPr id="9"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02</a:t>
            </a:r>
            <a:endParaRPr lang="en-US" sz="1200" dirty="0"/>
          </a:p>
        </p:txBody>
      </p:sp>
      <p:sp>
        <p:nvSpPr>
          <p:cNvPr id="10"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Flexible subscription</a:t>
            </a:r>
            <a:endParaRPr lang="en-US" sz="1200" dirty="0"/>
          </a:p>
        </p:txBody>
      </p:sp>
      <p:sp>
        <p:nvSpPr>
          <p:cNvPr id="11" name="Text 8"/>
          <p:cNvSpPr/>
          <p:nvPr/>
        </p:nvSpPr>
        <p:spPr>
          <a:xfrm>
            <a:off x="2667000" y="2576513"/>
            <a:ext cx="1714500" cy="628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Set subscription rules by time, frequency, or purpose to meet diverse data usage scenarios.</a:t>
            </a:r>
            <a:endParaRPr lang="en-US" sz="1050" dirty="0"/>
          </a:p>
        </p:txBody>
      </p:sp>
      <p:sp>
        <p:nvSpPr>
          <p:cNvPr id="12"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03</a:t>
            </a:r>
            <a:endParaRPr lang="en-US" sz="1200" dirty="0"/>
          </a:p>
        </p:txBody>
      </p:sp>
      <p:sp>
        <p:nvSpPr>
          <p:cNvPr id="13"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automatic dividend mechanism</a:t>
            </a:r>
            <a:endParaRPr lang="en-US" sz="1200" dirty="0"/>
          </a:p>
        </p:txBody>
      </p:sp>
      <p:sp>
        <p:nvSpPr>
          <p:cNvPr id="14" name="Text 11"/>
          <p:cNvSpPr/>
          <p:nvPr/>
        </p:nvSpPr>
        <p:spPr>
          <a:xfrm>
            <a:off x="4762500" y="2576513"/>
            <a:ext cx="1714500" cy="628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Smart contracts automatically distribute profits, ensuring transparency, trustworthiness, and eliminating the need for intermediaries.</a:t>
            </a:r>
            <a:endParaRPr lang="en-US" sz="1050" dirty="0"/>
          </a:p>
        </p:txBody>
      </p:sp>
      <p:sp>
        <p:nvSpPr>
          <p:cNvPr id="15"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04</a:t>
            </a:r>
            <a:endParaRPr lang="en-US" sz="1200" dirty="0"/>
          </a:p>
        </p:txBody>
      </p:sp>
      <p:sp>
        <p:nvSpPr>
          <p:cNvPr id="16"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current cash flow</a:t>
            </a:r>
            <a:endParaRPr lang="en-US" sz="1200" dirty="0"/>
          </a:p>
        </p:txBody>
      </p:sp>
      <p:sp>
        <p:nvSpPr>
          <p:cNvPr id="17"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Payment is triggered every time the data is called, providing users with predictable long-term passive income.</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62650"/>
          </a:xfrm>
          <a:prstGeom prst="rect">
            <a:avLst/>
          </a:prstGeom>
          <a:solidFill>
            <a:srgbClr val="FFFFFF"/>
          </a:solidFill>
        </p:spPr>
      </p:sp>
      <p:pic>
        <p:nvPicPr>
          <p:cNvPr id="3" name="Image 0" descr="preencoded.png"/>
          <p:cNvPicPr>
            <a:picLocks noChangeAspect="1"/>
          </p:cNvPicPr>
          <p:nvPr/>
        </p:nvPicPr>
        <p:blipFill>
          <a:blip r:embed="rId1"/>
          <a:srcRect l="6869" r="6869"/>
          <a:stretch>
            <a:fillRect/>
          </a:stretch>
        </p:blipFill>
        <p:spPr>
          <a:xfrm>
            <a:off x="0" y="0"/>
            <a:ext cx="9144000" cy="59626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Consistently receive dividends, generating predictable passive income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4343400"/>
          </a:xfrm>
          <a:prstGeom prst="rect">
            <a:avLst/>
          </a:prstGeom>
        </p:spPr>
      </p:pic>
      <p:sp>
        <p:nvSpPr>
          <p:cNvPr id="7" name="Text 3"/>
          <p:cNvSpPr/>
          <p:nvPr/>
        </p:nvSpPr>
        <p:spPr>
          <a:xfrm>
            <a:off x="1041797" y="3009900"/>
            <a:ext cx="381000" cy="276225"/>
          </a:xfrm>
          <a:prstGeom prst="rect">
            <a:avLst/>
          </a:prstGeom>
          <a:noFill/>
        </p:spPr>
        <p:txBody>
          <a:bodyPr vert="horz" wrap="square" lIns="0" tIns="0" rIns="0" bIns="0" rtlCol="0" anchor="ctr"/>
          <a:lstStyle/>
          <a:p>
            <a:pPr marL="0" indent="0" algn="ctr">
              <a:lnSpc>
                <a:spcPts val="1350"/>
              </a:lnSpc>
              <a:buNone/>
            </a:pPr>
            <a:r>
              <a:rPr lang="en-US" sz="675" b="1" dirty="0">
                <a:solidFill>
                  <a:srgbClr val="615CED"/>
                </a:solidFill>
                <a:latin typeface="微软雅黑" pitchFamily="34" charset="0"/>
                <a:ea typeface="微软雅黑" pitchFamily="34" charset="-122"/>
                <a:cs typeface="微软雅黑" pitchFamily="34" charset="-120"/>
              </a:rPr>
              <a:t>01</a:t>
            </a:r>
            <a:endParaRPr lang="en-US" sz="1350" dirty="0"/>
          </a:p>
        </p:txBody>
      </p:sp>
      <p:sp>
        <p:nvSpPr>
          <p:cNvPr id="8" name="Text 4"/>
          <p:cNvSpPr/>
          <p:nvPr/>
        </p:nvSpPr>
        <p:spPr>
          <a:xfrm>
            <a:off x="781050" y="4238625"/>
            <a:ext cx="902494" cy="466725"/>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Authorize data usage</a:t>
            </a:r>
            <a:endParaRPr lang="en-US" sz="1200" dirty="0"/>
          </a:p>
        </p:txBody>
      </p:sp>
      <p:sp>
        <p:nvSpPr>
          <p:cNvPr id="9" name="Text 5"/>
          <p:cNvSpPr/>
          <p:nvPr/>
        </p:nvSpPr>
        <p:spPr>
          <a:xfrm>
            <a:off x="304800" y="4705350"/>
            <a:ext cx="1854994"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user agrees to use their data for the subscription revenue pool. After authorization, the data can participate in the on-chain profit-sharing mechanism. The data usage rights are governed by smart contracts.</a:t>
            </a:r>
            <a:endParaRPr lang="en-US" sz="1050" dirty="0"/>
          </a:p>
        </p:txBody>
      </p:sp>
      <p:sp>
        <p:nvSpPr>
          <p:cNvPr id="10" name="Text 6"/>
          <p:cNvSpPr/>
          <p:nvPr/>
        </p:nvSpPr>
        <p:spPr>
          <a:xfrm>
            <a:off x="1982391" y="3762375"/>
            <a:ext cx="381000" cy="276225"/>
          </a:xfrm>
          <a:prstGeom prst="rect">
            <a:avLst/>
          </a:prstGeom>
          <a:noFill/>
        </p:spPr>
        <p:txBody>
          <a:bodyPr vert="horz" wrap="square" lIns="0" tIns="0" rIns="0" bIns="0" rtlCol="0" anchor="ctr"/>
          <a:lstStyle/>
          <a:p>
            <a:pPr marL="0" indent="0" algn="ctr">
              <a:lnSpc>
                <a:spcPts val="1350"/>
              </a:lnSpc>
              <a:buNone/>
            </a:pPr>
            <a:r>
              <a:rPr lang="en-US" sz="675" b="1" dirty="0">
                <a:solidFill>
                  <a:srgbClr val="5BB1E1"/>
                </a:solidFill>
                <a:latin typeface="微软雅黑" pitchFamily="34" charset="0"/>
                <a:ea typeface="微软雅黑" pitchFamily="34" charset="-122"/>
                <a:cs typeface="微软雅黑" pitchFamily="34" charset="-120"/>
              </a:rPr>
              <a:t>02</a:t>
            </a:r>
            <a:endParaRPr lang="en-US" sz="1350" dirty="0"/>
          </a:p>
        </p:txBody>
      </p:sp>
      <p:sp>
        <p:nvSpPr>
          <p:cNvPr id="11" name="Text 7"/>
          <p:cNvSpPr/>
          <p:nvPr/>
        </p:nvSpPr>
        <p:spPr>
          <a:xfrm>
            <a:off x="1721644" y="1466850"/>
            <a:ext cx="902494" cy="466725"/>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Participate in profit sharing</a:t>
            </a:r>
            <a:endParaRPr lang="en-US" sz="1200" dirty="0"/>
          </a:p>
        </p:txBody>
      </p:sp>
      <p:sp>
        <p:nvSpPr>
          <p:cNvPr id="12" name="Text 8"/>
          <p:cNvSpPr/>
          <p:nvPr/>
        </p:nvSpPr>
        <p:spPr>
          <a:xfrm>
            <a:off x="1245394" y="1933575"/>
            <a:ext cx="1854994"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Each data call triggers a revenue share. Users receive a percentage of the revenue as a UI reward. The revenue is automatically distributed without human intervention.</a:t>
            </a:r>
            <a:endParaRPr lang="en-US" sz="1050" dirty="0"/>
          </a:p>
        </p:txBody>
      </p:sp>
      <p:sp>
        <p:nvSpPr>
          <p:cNvPr id="13" name="Text 9"/>
          <p:cNvSpPr/>
          <p:nvPr/>
        </p:nvSpPr>
        <p:spPr>
          <a:xfrm>
            <a:off x="2922984" y="3009900"/>
            <a:ext cx="381000" cy="276225"/>
          </a:xfrm>
          <a:prstGeom prst="rect">
            <a:avLst/>
          </a:prstGeom>
          <a:noFill/>
        </p:spPr>
        <p:txBody>
          <a:bodyPr vert="horz" wrap="square" lIns="0" tIns="0" rIns="0" bIns="0" rtlCol="0" anchor="ctr"/>
          <a:lstStyle/>
          <a:p>
            <a:pPr marL="0" indent="0" algn="ctr">
              <a:lnSpc>
                <a:spcPts val="1350"/>
              </a:lnSpc>
              <a:buNone/>
            </a:pPr>
            <a:r>
              <a:rPr lang="en-US" sz="675" b="1" dirty="0">
                <a:solidFill>
                  <a:srgbClr val="615CED"/>
                </a:solidFill>
                <a:latin typeface="微软雅黑" pitchFamily="34" charset="0"/>
                <a:ea typeface="微软雅黑" pitchFamily="34" charset="-122"/>
                <a:cs typeface="微软雅黑" pitchFamily="34" charset="-120"/>
              </a:rPr>
              <a:t>03</a:t>
            </a:r>
            <a:endParaRPr lang="en-US" sz="1350" dirty="0"/>
          </a:p>
        </p:txBody>
      </p:sp>
      <p:sp>
        <p:nvSpPr>
          <p:cNvPr id="14" name="Text 10"/>
          <p:cNvSpPr/>
          <p:nvPr/>
        </p:nvSpPr>
        <p:spPr>
          <a:xfrm>
            <a:off x="2662238" y="4238625"/>
            <a:ext cx="902494" cy="466725"/>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on-chain dividend mechanism</a:t>
            </a:r>
            <a:endParaRPr lang="en-US" sz="1200" dirty="0"/>
          </a:p>
        </p:txBody>
      </p:sp>
      <p:sp>
        <p:nvSpPr>
          <p:cNvPr id="15" name="Text 11"/>
          <p:cNvSpPr/>
          <p:nvPr/>
        </p:nvSpPr>
        <p:spPr>
          <a:xfrm>
            <a:off x="2185988" y="4705350"/>
            <a:ext cx="1854994"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All dividend records are stored on the blockchain. Ensure the process is open and transparent. Dividends are distributed instantly and traceable.</a:t>
            </a:r>
            <a:endParaRPr lang="en-US" sz="1050" dirty="0"/>
          </a:p>
        </p:txBody>
      </p:sp>
      <p:sp>
        <p:nvSpPr>
          <p:cNvPr id="16" name="Text 12"/>
          <p:cNvSpPr/>
          <p:nvPr/>
        </p:nvSpPr>
        <p:spPr>
          <a:xfrm>
            <a:off x="3863578" y="3762375"/>
            <a:ext cx="381000" cy="276225"/>
          </a:xfrm>
          <a:prstGeom prst="rect">
            <a:avLst/>
          </a:prstGeom>
          <a:noFill/>
        </p:spPr>
        <p:txBody>
          <a:bodyPr vert="horz" wrap="square" lIns="0" tIns="0" rIns="0" bIns="0" rtlCol="0" anchor="ctr"/>
          <a:lstStyle/>
          <a:p>
            <a:pPr marL="0" indent="0" algn="ctr">
              <a:lnSpc>
                <a:spcPts val="1350"/>
              </a:lnSpc>
              <a:buNone/>
            </a:pPr>
            <a:r>
              <a:rPr lang="en-US" sz="675" b="1" dirty="0">
                <a:solidFill>
                  <a:srgbClr val="5BB1E1"/>
                </a:solidFill>
                <a:latin typeface="微软雅黑" pitchFamily="34" charset="0"/>
                <a:ea typeface="微软雅黑" pitchFamily="34" charset="-122"/>
                <a:cs typeface="微软雅黑" pitchFamily="34" charset="-120"/>
              </a:rPr>
              <a:t>04</a:t>
            </a:r>
            <a:endParaRPr lang="en-US" sz="1350" dirty="0"/>
          </a:p>
        </p:txBody>
      </p:sp>
      <p:sp>
        <p:nvSpPr>
          <p:cNvPr id="17" name="Text 13"/>
          <p:cNvSpPr/>
          <p:nvPr/>
        </p:nvSpPr>
        <p:spPr>
          <a:xfrm>
            <a:off x="3602831" y="1676400"/>
            <a:ext cx="902494" cy="466725"/>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Passive income</a:t>
            </a:r>
            <a:endParaRPr lang="en-US" sz="1200" dirty="0"/>
          </a:p>
        </p:txBody>
      </p:sp>
      <p:sp>
        <p:nvSpPr>
          <p:cNvPr id="18" name="Text 14"/>
          <p:cNvSpPr/>
          <p:nvPr/>
        </p:nvSpPr>
        <p:spPr>
          <a:xfrm>
            <a:off x="3126581" y="2143125"/>
            <a:ext cx="1854994"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Users enjoy stable long-term earnings. Revenue increases with data call frequency. Rewards accumulate without additional actions.</a:t>
            </a:r>
            <a:endParaRPr lang="en-US" sz="1050" dirty="0"/>
          </a:p>
        </p:txBody>
      </p:sp>
      <p:sp>
        <p:nvSpPr>
          <p:cNvPr id="19" name="Text 15"/>
          <p:cNvSpPr/>
          <p:nvPr/>
        </p:nvSpPr>
        <p:spPr>
          <a:xfrm>
            <a:off x="4804172" y="3009900"/>
            <a:ext cx="381000" cy="276225"/>
          </a:xfrm>
          <a:prstGeom prst="rect">
            <a:avLst/>
          </a:prstGeom>
          <a:noFill/>
        </p:spPr>
        <p:txBody>
          <a:bodyPr vert="horz" wrap="square" lIns="0" tIns="0" rIns="0" bIns="0" rtlCol="0" anchor="ctr"/>
          <a:lstStyle/>
          <a:p>
            <a:pPr marL="0" indent="0" algn="ctr">
              <a:lnSpc>
                <a:spcPts val="1350"/>
              </a:lnSpc>
              <a:buNone/>
            </a:pPr>
            <a:r>
              <a:rPr lang="en-US" sz="675" b="1" dirty="0">
                <a:solidFill>
                  <a:srgbClr val="615CED"/>
                </a:solidFill>
                <a:latin typeface="微软雅黑" pitchFamily="34" charset="0"/>
                <a:ea typeface="微软雅黑" pitchFamily="34" charset="-122"/>
                <a:cs typeface="微软雅黑" pitchFamily="34" charset="-120"/>
              </a:rPr>
              <a:t>05</a:t>
            </a:r>
            <a:endParaRPr lang="en-US" sz="1350" dirty="0"/>
          </a:p>
        </p:txBody>
      </p:sp>
      <p:sp>
        <p:nvSpPr>
          <p:cNvPr id="20" name="Text 16"/>
          <p:cNvSpPr/>
          <p:nvPr/>
        </p:nvSpPr>
        <p:spPr>
          <a:xfrm>
            <a:off x="4543425" y="4238625"/>
            <a:ext cx="902494" cy="466725"/>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Smart Contract Protection</a:t>
            </a:r>
            <a:endParaRPr lang="en-US" sz="1200" dirty="0"/>
          </a:p>
        </p:txBody>
      </p:sp>
      <p:sp>
        <p:nvSpPr>
          <p:cNvPr id="21" name="Text 17"/>
          <p:cNvSpPr/>
          <p:nvPr/>
        </p:nvSpPr>
        <p:spPr>
          <a:xfrm>
            <a:off x="4067175" y="4705350"/>
            <a:ext cx="1854994"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allocation rules are locked by the contract code to prevent tampering or interference, ensuring fairness and security.</a:t>
            </a:r>
            <a:endParaRPr lang="en-US" sz="1050" dirty="0"/>
          </a:p>
        </p:txBody>
      </p:sp>
      <p:sp>
        <p:nvSpPr>
          <p:cNvPr id="22" name="Text 18"/>
          <p:cNvSpPr/>
          <p:nvPr/>
        </p:nvSpPr>
        <p:spPr>
          <a:xfrm>
            <a:off x="5744766" y="3767137"/>
            <a:ext cx="381000" cy="276225"/>
          </a:xfrm>
          <a:prstGeom prst="rect">
            <a:avLst/>
          </a:prstGeom>
          <a:noFill/>
        </p:spPr>
        <p:txBody>
          <a:bodyPr vert="horz" wrap="square" lIns="0" tIns="0" rIns="0" bIns="0" rtlCol="0" anchor="ctr"/>
          <a:lstStyle/>
          <a:p>
            <a:pPr marL="0" indent="0" algn="ctr">
              <a:lnSpc>
                <a:spcPts val="1350"/>
              </a:lnSpc>
              <a:buNone/>
            </a:pPr>
            <a:r>
              <a:rPr lang="en-US" sz="675" b="1" dirty="0">
                <a:solidFill>
                  <a:srgbClr val="5BB1E1"/>
                </a:solidFill>
                <a:latin typeface="微软雅黑" pitchFamily="34" charset="0"/>
                <a:ea typeface="微软雅黑" pitchFamily="34" charset="-122"/>
                <a:cs typeface="微软雅黑" pitchFamily="34" charset="-120"/>
              </a:rPr>
              <a:t>06</a:t>
            </a:r>
            <a:endParaRPr lang="en-US" sz="1350" dirty="0"/>
          </a:p>
        </p:txBody>
      </p:sp>
      <p:sp>
        <p:nvSpPr>
          <p:cNvPr id="23" name="Text 19"/>
          <p:cNvSpPr/>
          <p:nvPr/>
        </p:nvSpPr>
        <p:spPr>
          <a:xfrm>
            <a:off x="5484019" y="1895475"/>
            <a:ext cx="902494"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SUI reward distribution</a:t>
            </a:r>
            <a:endParaRPr lang="en-US" sz="1200" dirty="0"/>
          </a:p>
        </p:txBody>
      </p:sp>
      <p:sp>
        <p:nvSpPr>
          <p:cNvPr id="24" name="Text 20"/>
          <p:cNvSpPr/>
          <p:nvPr/>
        </p:nvSpPr>
        <p:spPr>
          <a:xfrm>
            <a:off x="5007769" y="2147888"/>
            <a:ext cx="1854994"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Rewards are distributed in real time as UI tokens. They are allocated to data providers at a preset ratio. Tokens can be freely circulated or staked.</a:t>
            </a:r>
            <a:endParaRPr lang="en-US" sz="1050" dirty="0"/>
          </a:p>
        </p:txBody>
      </p:sp>
      <p:sp>
        <p:nvSpPr>
          <p:cNvPr id="25" name="Text 21"/>
          <p:cNvSpPr/>
          <p:nvPr/>
        </p:nvSpPr>
        <p:spPr>
          <a:xfrm>
            <a:off x="6685359" y="3009900"/>
            <a:ext cx="381000" cy="276225"/>
          </a:xfrm>
          <a:prstGeom prst="rect">
            <a:avLst/>
          </a:prstGeom>
          <a:noFill/>
        </p:spPr>
        <p:txBody>
          <a:bodyPr vert="horz" wrap="square" lIns="0" tIns="0" rIns="0" bIns="0" rtlCol="0" anchor="ctr"/>
          <a:lstStyle/>
          <a:p>
            <a:pPr marL="0" indent="0" algn="ctr">
              <a:lnSpc>
                <a:spcPts val="1350"/>
              </a:lnSpc>
              <a:buNone/>
            </a:pPr>
            <a:r>
              <a:rPr lang="en-US" sz="675" b="1" dirty="0">
                <a:solidFill>
                  <a:srgbClr val="615CED"/>
                </a:solidFill>
                <a:latin typeface="微软雅黑" pitchFamily="34" charset="0"/>
                <a:ea typeface="微软雅黑" pitchFamily="34" charset="-122"/>
                <a:cs typeface="微软雅黑" pitchFamily="34" charset="-120"/>
              </a:rPr>
              <a:t>07</a:t>
            </a:r>
            <a:endParaRPr lang="en-US" sz="1350" dirty="0"/>
          </a:p>
        </p:txBody>
      </p:sp>
      <p:sp>
        <p:nvSpPr>
          <p:cNvPr id="26" name="Text 22"/>
          <p:cNvSpPr/>
          <p:nvPr/>
        </p:nvSpPr>
        <p:spPr>
          <a:xfrm>
            <a:off x="6424613" y="4238625"/>
            <a:ext cx="902494" cy="466725"/>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Transparent Recording</a:t>
            </a:r>
            <a:endParaRPr lang="en-US" sz="1200" dirty="0"/>
          </a:p>
        </p:txBody>
      </p:sp>
      <p:sp>
        <p:nvSpPr>
          <p:cNvPr id="27" name="Text 23"/>
          <p:cNvSpPr/>
          <p:nvPr/>
        </p:nvSpPr>
        <p:spPr>
          <a:xfrm>
            <a:off x="5948363" y="4705350"/>
            <a:ext cx="1854994"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All transactions and dividends are verifiable on the blockchain. This enhances trust and auditability. Anyone can verify the allocation results.</a:t>
            </a:r>
            <a:endParaRPr lang="en-US" sz="1050" dirty="0"/>
          </a:p>
        </p:txBody>
      </p:sp>
      <p:sp>
        <p:nvSpPr>
          <p:cNvPr id="28" name="Text 24"/>
          <p:cNvSpPr/>
          <p:nvPr/>
        </p:nvSpPr>
        <p:spPr>
          <a:xfrm>
            <a:off x="7625953" y="3767137"/>
            <a:ext cx="381000" cy="276225"/>
          </a:xfrm>
          <a:prstGeom prst="rect">
            <a:avLst/>
          </a:prstGeom>
          <a:noFill/>
        </p:spPr>
        <p:txBody>
          <a:bodyPr vert="horz" wrap="square" lIns="0" tIns="0" rIns="0" bIns="0" rtlCol="0" anchor="ctr"/>
          <a:lstStyle/>
          <a:p>
            <a:pPr marL="0" indent="0" algn="ctr">
              <a:lnSpc>
                <a:spcPts val="1350"/>
              </a:lnSpc>
              <a:buNone/>
            </a:pPr>
            <a:r>
              <a:rPr lang="en-US" sz="675" b="1" dirty="0">
                <a:solidFill>
                  <a:srgbClr val="5BB1E1"/>
                </a:solidFill>
                <a:latin typeface="微软雅黑" pitchFamily="34" charset="0"/>
                <a:ea typeface="微软雅黑" pitchFamily="34" charset="-122"/>
                <a:cs typeface="微软雅黑" pitchFamily="34" charset="-120"/>
              </a:rPr>
              <a:t>08</a:t>
            </a:r>
            <a:endParaRPr lang="en-US" sz="1350" dirty="0"/>
          </a:p>
        </p:txBody>
      </p:sp>
      <p:sp>
        <p:nvSpPr>
          <p:cNvPr id="29" name="Text 25"/>
          <p:cNvSpPr/>
          <p:nvPr/>
        </p:nvSpPr>
        <p:spPr>
          <a:xfrm>
            <a:off x="7365206" y="1895475"/>
            <a:ext cx="902494"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Subscription revenue pool</a:t>
            </a:r>
            <a:endParaRPr lang="en-US" sz="1200" dirty="0"/>
          </a:p>
        </p:txBody>
      </p:sp>
      <p:sp>
        <p:nvSpPr>
          <p:cNvPr id="30" name="Text 26"/>
          <p:cNvSpPr/>
          <p:nvPr/>
        </p:nvSpPr>
        <p:spPr>
          <a:xfrm>
            <a:off x="6888956" y="2147888"/>
            <a:ext cx="1854994"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Gather data call revenue to form a shared pool. Users data contributions determine their revenue shares. Achieve decentralized value rewards.</a:t>
            </a:r>
            <a:endParaRPr lang="en-US" sz="10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Product Demo</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06</a:t>
            </a:r>
            <a:endParaRPr lang="en-US" sz="22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Mobile transactions are processed in real time: 0.5 SUI, confirmation in &lt;2 seconds</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1539875" y="2000250"/>
            <a:ext cx="476250" cy="476250"/>
          </a:xfrm>
          <a:prstGeom prst="rect">
            <a:avLst/>
          </a:prstGeom>
        </p:spPr>
      </p:pic>
      <p:sp>
        <p:nvSpPr>
          <p:cNvPr id="7" name="Text 3"/>
          <p:cNvSpPr/>
          <p:nvPr/>
        </p:nvSpPr>
        <p:spPr>
          <a:xfrm>
            <a:off x="571500" y="25908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Instant</a:t>
            </a:r>
            <a:endParaRPr lang="en-US" sz="1200" dirty="0"/>
          </a:p>
        </p:txBody>
      </p:sp>
      <p:sp>
        <p:nvSpPr>
          <p:cNvPr id="8" name="Text 4"/>
          <p:cNvSpPr/>
          <p:nvPr/>
        </p:nvSpPr>
        <p:spPr>
          <a:xfrm>
            <a:off x="571500" y="2838450"/>
            <a:ext cx="24130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Users receive a 0.5 SUI reward immediately after submitting data, with on-chain confirmation in under 2 seconds for a seamless incentive experience.</a:t>
            </a:r>
            <a:endParaRPr lang="en-US" sz="1050" dirty="0"/>
          </a:p>
        </p:txBody>
      </p:sp>
      <p:pic>
        <p:nvPicPr>
          <p:cNvPr id="9" name="Image 2" descr="preencoded.png"/>
          <p:cNvPicPr>
            <a:picLocks noChangeAspect="1"/>
          </p:cNvPicPr>
          <p:nvPr/>
        </p:nvPicPr>
        <p:blipFill>
          <a:blip r:embed="rId3"/>
          <a:srcRect/>
          <a:stretch>
            <a:fillRect/>
          </a:stretch>
        </p:blipFill>
        <p:spPr>
          <a:xfrm>
            <a:off x="4333875" y="2000250"/>
            <a:ext cx="476250" cy="476250"/>
          </a:xfrm>
          <a:prstGeom prst="rect">
            <a:avLst/>
          </a:prstGeom>
        </p:spPr>
      </p:pic>
      <p:sp>
        <p:nvSpPr>
          <p:cNvPr id="10" name="Text 5"/>
          <p:cNvSpPr/>
          <p:nvPr/>
        </p:nvSpPr>
        <p:spPr>
          <a:xfrm>
            <a:off x="3365500" y="25908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Low cost, high efficiency</a:t>
            </a:r>
            <a:endParaRPr lang="en-US" sz="1200" dirty="0"/>
          </a:p>
        </p:txBody>
      </p:sp>
      <p:sp>
        <p:nvSpPr>
          <p:cNvPr id="11" name="Text 6"/>
          <p:cNvSpPr/>
          <p:nvPr/>
        </p:nvSpPr>
        <p:spPr>
          <a:xfrm>
            <a:off x="3365500" y="2838450"/>
            <a:ext cx="24130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Each transaction consumes only 0.002 SUI Gas, ensuring the economic viability of high-frequency operations.</a:t>
            </a:r>
            <a:endParaRPr lang="en-US" sz="1050" dirty="0"/>
          </a:p>
        </p:txBody>
      </p:sp>
      <p:pic>
        <p:nvPicPr>
          <p:cNvPr id="12" name="Image 3" descr="preencoded.png"/>
          <p:cNvPicPr>
            <a:picLocks noChangeAspect="1"/>
          </p:cNvPicPr>
          <p:nvPr/>
        </p:nvPicPr>
        <p:blipFill>
          <a:blip r:embed="rId4"/>
          <a:srcRect/>
          <a:stretch>
            <a:fillRect/>
          </a:stretch>
        </p:blipFill>
        <p:spPr>
          <a:xfrm>
            <a:off x="7127875" y="2000250"/>
            <a:ext cx="476250" cy="476250"/>
          </a:xfrm>
          <a:prstGeom prst="rect">
            <a:avLst/>
          </a:prstGeom>
        </p:spPr>
      </p:pic>
      <p:sp>
        <p:nvSpPr>
          <p:cNvPr id="13" name="Text 7"/>
          <p:cNvSpPr/>
          <p:nvPr/>
        </p:nvSpPr>
        <p:spPr>
          <a:xfrm>
            <a:off x="6159500" y="25908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Smooth operation</a:t>
            </a:r>
            <a:endParaRPr lang="en-US" sz="1200" dirty="0"/>
          </a:p>
        </p:txBody>
      </p:sp>
      <p:sp>
        <p:nvSpPr>
          <p:cNvPr id="14" name="Text 8"/>
          <p:cNvSpPr/>
          <p:nvPr/>
        </p:nvSpPr>
        <p:spPr>
          <a:xfrm>
            <a:off x="6159500" y="2838450"/>
            <a:ext cx="24130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mobile interface is simple and intuitive, and the whole process from creation to payment is automated, without complex interaction.</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On-chain transactions are verifiable: the code automatically executes the revenue distribution logic</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t="20395" b="20395"/>
          <a:stretch>
            <a:fillRect/>
          </a:stretch>
        </p:blipFill>
        <p:spPr>
          <a:xfrm>
            <a:off x="571500" y="2000250"/>
            <a:ext cx="2413000" cy="1428750"/>
          </a:xfrm>
          <a:prstGeom prst="rect">
            <a:avLst/>
          </a:prstGeom>
        </p:spPr>
      </p:pic>
      <p:sp>
        <p:nvSpPr>
          <p:cNvPr id="7" name="Text 3"/>
          <p:cNvSpPr/>
          <p:nvPr/>
        </p:nvSpPr>
        <p:spPr>
          <a:xfrm>
            <a:off x="571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Transactions are transparent and verifiable.</a:t>
            </a:r>
            <a:endParaRPr lang="en-US" sz="1200" dirty="0"/>
          </a:p>
        </p:txBody>
      </p:sp>
      <p:sp>
        <p:nvSpPr>
          <p:cNvPr id="8" name="Text 4"/>
          <p:cNvSpPr/>
          <p:nvPr/>
        </p:nvSpPr>
        <p:spPr>
          <a:xfrm>
            <a:off x="571500" y="3867150"/>
            <a:ext cx="24130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All dividend transactions are recorded on the Sui chain and publicly verified by Explorer, ensuring the process is tamper-proof.</a:t>
            </a:r>
            <a:endParaRPr lang="en-US" sz="1050" dirty="0"/>
          </a:p>
        </p:txBody>
      </p:sp>
      <p:pic>
        <p:nvPicPr>
          <p:cNvPr id="9" name="Image 2" descr="preencoded.png"/>
          <p:cNvPicPr>
            <a:picLocks noChangeAspect="1"/>
          </p:cNvPicPr>
          <p:nvPr/>
        </p:nvPicPr>
        <p:blipFill>
          <a:blip r:embed="rId3"/>
          <a:srcRect t="20395" b="20395"/>
          <a:stretch>
            <a:fillRect/>
          </a:stretch>
        </p:blipFill>
        <p:spPr>
          <a:xfrm>
            <a:off x="3365500" y="2000250"/>
            <a:ext cx="2413000" cy="1428750"/>
          </a:xfrm>
          <a:prstGeom prst="rect">
            <a:avLst/>
          </a:prstGeom>
        </p:spPr>
      </p:pic>
      <p:sp>
        <p:nvSpPr>
          <p:cNvPr id="10" name="Text 5"/>
          <p:cNvSpPr/>
          <p:nvPr/>
        </p:nvSpPr>
        <p:spPr>
          <a:xfrm>
            <a:off x="3365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Automatically execute code</a:t>
            </a:r>
            <a:endParaRPr lang="en-US" sz="1200" dirty="0"/>
          </a:p>
        </p:txBody>
      </p:sp>
      <p:sp>
        <p:nvSpPr>
          <p:cNvPr id="11" name="Text 6"/>
          <p:cNvSpPr/>
          <p:nvPr/>
        </p:nvSpPr>
        <p:spPr>
          <a:xfrm>
            <a:off x="3365500" y="3867150"/>
            <a:ext cx="24130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Smart contracts automatically distribute rewards based on predefined rules, eliminating human intervention to ensure fairness and real-time execution.</a:t>
            </a:r>
            <a:endParaRPr lang="en-US" sz="1050" dirty="0"/>
          </a:p>
        </p:txBody>
      </p:sp>
      <p:pic>
        <p:nvPicPr>
          <p:cNvPr id="12" name="Image 3" descr="preencoded.png"/>
          <p:cNvPicPr>
            <a:picLocks noChangeAspect="1"/>
          </p:cNvPicPr>
          <p:nvPr/>
        </p:nvPicPr>
        <p:blipFill>
          <a:blip r:embed="rId4"/>
          <a:srcRect t="20395" b="20395"/>
          <a:stretch>
            <a:fillRect/>
          </a:stretch>
        </p:blipFill>
        <p:spPr>
          <a:xfrm>
            <a:off x="6159500" y="2000250"/>
            <a:ext cx="2413000" cy="1428750"/>
          </a:xfrm>
          <a:prstGeom prst="rect">
            <a:avLst/>
          </a:prstGeom>
        </p:spPr>
      </p:pic>
      <p:sp>
        <p:nvSpPr>
          <p:cNvPr id="13" name="Text 7"/>
          <p:cNvSpPr/>
          <p:nvPr/>
        </p:nvSpPr>
        <p:spPr>
          <a:xfrm>
            <a:off x="6159500" y="36195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Open source core logic</a:t>
            </a:r>
            <a:endParaRPr lang="en-US" sz="1200" dirty="0"/>
          </a:p>
        </p:txBody>
      </p:sp>
      <p:sp>
        <p:nvSpPr>
          <p:cNvPr id="14" name="Text 8"/>
          <p:cNvSpPr/>
          <p:nvPr/>
        </p:nvSpPr>
        <p:spPr>
          <a:xfrm>
            <a:off x="6159500" y="3867150"/>
            <a:ext cx="24130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Key Move code snippet is published to demonstrate the deterministic execution mechanism for revenue calculation and transfer.</a:t>
            </a:r>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Walrus has generated a permanent Blob ID for public verification</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3400425"/>
          </a:xfrm>
          <a:prstGeom prst="rect">
            <a:avLst/>
          </a:prstGeom>
        </p:spPr>
      </p:pic>
      <p:sp>
        <p:nvSpPr>
          <p:cNvPr id="7" name="Text 3"/>
          <p:cNvSpPr/>
          <p:nvPr/>
        </p:nvSpPr>
        <p:spPr>
          <a:xfrm>
            <a:off x="3914775" y="1885950"/>
            <a:ext cx="1314450" cy="276225"/>
          </a:xfrm>
          <a:prstGeom prst="rect">
            <a:avLst/>
          </a:prstGeom>
          <a:noFill/>
        </p:spPr>
        <p:txBody>
          <a:bodyPr vert="horz" wrap="square" lIns="0" tIns="0" rIns="0" bIns="0" rtlCol="0" anchor="ctr"/>
          <a:lstStyle/>
          <a:p>
            <a:pPr marL="0" indent="0" algn="ctr">
              <a:lnSpc>
                <a:spcPts val="1350"/>
              </a:lnSpc>
              <a:buNone/>
            </a:pPr>
            <a:r>
              <a:rPr lang="en-US" sz="675" b="1" dirty="0">
                <a:solidFill>
                  <a:srgbClr val="3B9DF1"/>
                </a:solidFill>
                <a:latin typeface="微软雅黑" pitchFamily="34" charset="0"/>
                <a:ea typeface="微软雅黑" pitchFamily="34" charset="-122"/>
                <a:cs typeface="微软雅黑" pitchFamily="34" charset="-120"/>
              </a:rPr>
              <a:t>Data Storage</a:t>
            </a:r>
            <a:endParaRPr lang="en-US" sz="1350" dirty="0"/>
          </a:p>
        </p:txBody>
      </p:sp>
      <p:sp>
        <p:nvSpPr>
          <p:cNvPr id="8" name="Text 4"/>
          <p:cNvSpPr/>
          <p:nvPr/>
        </p:nvSpPr>
        <p:spPr>
          <a:xfrm>
            <a:off x="676275" y="3128962"/>
            <a:ext cx="1104900" cy="247650"/>
          </a:xfrm>
          <a:prstGeom prst="rect">
            <a:avLst/>
          </a:prstGeom>
          <a:noFill/>
        </p:spPr>
        <p:txBody>
          <a:bodyPr vert="horz" wrap="square" lIns="0" tIns="0" rIns="0" bIns="0" rtlCol="0" anchor="ctr"/>
          <a:lstStyle/>
          <a:p>
            <a:pPr marL="0" indent="0" algn="ctr">
              <a:lnSpc>
                <a:spcPts val="1200"/>
              </a:lnSpc>
              <a:buNone/>
            </a:pPr>
            <a:r>
              <a:rPr lang="en-US" sz="600" b="1" dirty="0">
                <a:solidFill>
                  <a:srgbClr val="5BB1E1"/>
                </a:solidFill>
                <a:latin typeface="微软雅黑" pitchFamily="34" charset="0"/>
                <a:ea typeface="微软雅黑" pitchFamily="34" charset="-122"/>
                <a:cs typeface="微软雅黑" pitchFamily="34" charset="-120"/>
              </a:rPr>
              <a:t>unique identification</a:t>
            </a:r>
            <a:endParaRPr lang="en-US" sz="1200" dirty="0"/>
          </a:p>
        </p:txBody>
      </p:sp>
      <p:sp>
        <p:nvSpPr>
          <p:cNvPr id="9" name="Text 5"/>
          <p:cNvSpPr/>
          <p:nvPr/>
        </p:nvSpPr>
        <p:spPr>
          <a:xfrm>
            <a:off x="876300" y="345757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Upload to generate a Blob ID to ensure each data record is traceable.</a:t>
            </a:r>
            <a:endParaRPr lang="en-US" sz="1050" dirty="0"/>
          </a:p>
        </p:txBody>
      </p:sp>
      <p:sp>
        <p:nvSpPr>
          <p:cNvPr id="10" name="Text 6"/>
          <p:cNvSpPr/>
          <p:nvPr/>
        </p:nvSpPr>
        <p:spPr>
          <a:xfrm>
            <a:off x="876300" y="412432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Blob ID is globally unique to prevent duplicate or forged data.</a:t>
            </a:r>
            <a:endParaRPr lang="en-US" sz="1050" dirty="0"/>
          </a:p>
        </p:txBody>
      </p:sp>
      <p:sp>
        <p:nvSpPr>
          <p:cNvPr id="11" name="Text 7"/>
          <p:cNvSpPr/>
          <p:nvPr/>
        </p:nvSpPr>
        <p:spPr>
          <a:xfrm>
            <a:off x="2009775" y="3128962"/>
            <a:ext cx="1104900" cy="247650"/>
          </a:xfrm>
          <a:prstGeom prst="rect">
            <a:avLst/>
          </a:prstGeom>
          <a:noFill/>
        </p:spPr>
        <p:txBody>
          <a:bodyPr vert="horz" wrap="square" lIns="0" tIns="0" rIns="0" bIns="0" rtlCol="0" anchor="ctr"/>
          <a:lstStyle/>
          <a:p>
            <a:pPr marL="0" indent="0" algn="ctr">
              <a:lnSpc>
                <a:spcPts val="1200"/>
              </a:lnSpc>
              <a:buNone/>
            </a:pPr>
            <a:r>
              <a:rPr lang="en-US" sz="600" b="1" dirty="0">
                <a:solidFill>
                  <a:srgbClr val="639CFF"/>
                </a:solidFill>
                <a:latin typeface="微软雅黑" pitchFamily="34" charset="0"/>
                <a:ea typeface="微软雅黑" pitchFamily="34" charset="-122"/>
                <a:cs typeface="微软雅黑" pitchFamily="34" charset="-120"/>
              </a:rPr>
              <a:t>Non-tamperable</a:t>
            </a:r>
            <a:endParaRPr lang="en-US" sz="1200" dirty="0"/>
          </a:p>
        </p:txBody>
      </p:sp>
      <p:sp>
        <p:nvSpPr>
          <p:cNvPr id="12" name="Text 8"/>
          <p:cNvSpPr/>
          <p:nvPr/>
        </p:nvSpPr>
        <p:spPr>
          <a:xfrm>
            <a:off x="2209800" y="345757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Once uploaded, the data cannot be modified or deleted.</a:t>
            </a:r>
            <a:endParaRPr lang="en-US" sz="1050" dirty="0"/>
          </a:p>
        </p:txBody>
      </p:sp>
      <p:sp>
        <p:nvSpPr>
          <p:cNvPr id="13" name="Text 9"/>
          <p:cNvSpPr/>
          <p:nvPr/>
        </p:nvSpPr>
        <p:spPr>
          <a:xfrm>
            <a:off x="2209800" y="412432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Hash verification ensures data integrity and prevents malicious tampering.</a:t>
            </a:r>
            <a:endParaRPr lang="en-US" sz="1050" dirty="0"/>
          </a:p>
        </p:txBody>
      </p:sp>
      <p:sp>
        <p:nvSpPr>
          <p:cNvPr id="14" name="Text 10"/>
          <p:cNvSpPr/>
          <p:nvPr/>
        </p:nvSpPr>
        <p:spPr>
          <a:xfrm>
            <a:off x="3343275" y="3128962"/>
            <a:ext cx="1104900" cy="247650"/>
          </a:xfrm>
          <a:prstGeom prst="rect">
            <a:avLst/>
          </a:prstGeom>
          <a:noFill/>
        </p:spPr>
        <p:txBody>
          <a:bodyPr vert="horz" wrap="square" lIns="0" tIns="0" rIns="0" bIns="0" rtlCol="0" anchor="ctr"/>
          <a:lstStyle/>
          <a:p>
            <a:pPr marL="0" indent="0" algn="ctr">
              <a:lnSpc>
                <a:spcPts val="1200"/>
              </a:lnSpc>
              <a:buNone/>
            </a:pPr>
            <a:r>
              <a:rPr lang="en-US" sz="600" b="1" dirty="0">
                <a:solidFill>
                  <a:srgbClr val="687EFF"/>
                </a:solidFill>
                <a:latin typeface="微软雅黑" pitchFamily="34" charset="0"/>
                <a:ea typeface="微软雅黑" pitchFamily="34" charset="-122"/>
                <a:cs typeface="微软雅黑" pitchFamily="34" charset="-120"/>
              </a:rPr>
              <a:t>Permanent storage</a:t>
            </a:r>
            <a:endParaRPr lang="en-US" sz="1200" dirty="0"/>
          </a:p>
        </p:txBody>
      </p:sp>
      <p:sp>
        <p:nvSpPr>
          <p:cNvPr id="15" name="Text 11"/>
          <p:cNvSpPr/>
          <p:nvPr/>
        </p:nvSpPr>
        <p:spPr>
          <a:xfrm>
            <a:off x="3543300" y="345757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Permanently store data using the Walrus mechanism.</a:t>
            </a:r>
            <a:endParaRPr lang="en-US" sz="1050" dirty="0"/>
          </a:p>
        </p:txBody>
      </p:sp>
      <p:sp>
        <p:nvSpPr>
          <p:cNvPr id="16" name="Text 12"/>
          <p:cNvSpPr/>
          <p:nvPr/>
        </p:nvSpPr>
        <p:spPr>
          <a:xfrm>
            <a:off x="3543300" y="412432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No renewal required, avoiding the expiration and loss risk of traditional storage.</a:t>
            </a:r>
            <a:endParaRPr lang="en-US" sz="1050" dirty="0"/>
          </a:p>
        </p:txBody>
      </p:sp>
      <p:sp>
        <p:nvSpPr>
          <p:cNvPr id="17" name="Text 13"/>
          <p:cNvSpPr/>
          <p:nvPr/>
        </p:nvSpPr>
        <p:spPr>
          <a:xfrm>
            <a:off x="4676775" y="3128962"/>
            <a:ext cx="1104900" cy="247650"/>
          </a:xfrm>
          <a:prstGeom prst="rect">
            <a:avLst/>
          </a:prstGeom>
          <a:noFill/>
        </p:spPr>
        <p:txBody>
          <a:bodyPr vert="horz" wrap="square" lIns="0" tIns="0" rIns="0" bIns="0" rtlCol="0" anchor="ctr"/>
          <a:lstStyle/>
          <a:p>
            <a:pPr marL="0" indent="0" algn="ctr">
              <a:lnSpc>
                <a:spcPts val="1200"/>
              </a:lnSpc>
              <a:buNone/>
            </a:pPr>
            <a:r>
              <a:rPr lang="en-US" sz="600" b="1" dirty="0">
                <a:solidFill>
                  <a:srgbClr val="615CED"/>
                </a:solidFill>
                <a:latin typeface="微软雅黑" pitchFamily="34" charset="0"/>
                <a:ea typeface="微软雅黑" pitchFamily="34" charset="-122"/>
                <a:cs typeface="微软雅黑" pitchFamily="34" charset="-120"/>
              </a:rPr>
              <a:t>decentration</a:t>
            </a:r>
            <a:endParaRPr lang="en-US" sz="1200" dirty="0"/>
          </a:p>
        </p:txBody>
      </p:sp>
      <p:sp>
        <p:nvSpPr>
          <p:cNvPr id="18" name="Text 14"/>
          <p:cNvSpPr/>
          <p:nvPr/>
        </p:nvSpPr>
        <p:spPr>
          <a:xfrm>
            <a:off x="4876800" y="345757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Distributed network storage eliminates the risk of single point failure.</a:t>
            </a:r>
            <a:endParaRPr lang="en-US" sz="1050" dirty="0"/>
          </a:p>
        </p:txBody>
      </p:sp>
      <p:sp>
        <p:nvSpPr>
          <p:cNvPr id="19" name="Text 15"/>
          <p:cNvSpPr/>
          <p:nvPr/>
        </p:nvSpPr>
        <p:spPr>
          <a:xfrm>
            <a:off x="4876800" y="412432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nodes are widely distributed to improve the anti-censorship capability of the system.</a:t>
            </a:r>
            <a:endParaRPr lang="en-US" sz="1050" dirty="0"/>
          </a:p>
        </p:txBody>
      </p:sp>
      <p:sp>
        <p:nvSpPr>
          <p:cNvPr id="20" name="Text 16"/>
          <p:cNvSpPr/>
          <p:nvPr/>
        </p:nvSpPr>
        <p:spPr>
          <a:xfrm>
            <a:off x="6010275" y="3128962"/>
            <a:ext cx="1104900" cy="247650"/>
          </a:xfrm>
          <a:prstGeom prst="rect">
            <a:avLst/>
          </a:prstGeom>
          <a:noFill/>
        </p:spPr>
        <p:txBody>
          <a:bodyPr vert="horz" wrap="square" lIns="0" tIns="0" rIns="0" bIns="0" rtlCol="0" anchor="ctr"/>
          <a:lstStyle/>
          <a:p>
            <a:pPr marL="0" indent="0" algn="ctr">
              <a:lnSpc>
                <a:spcPts val="1200"/>
              </a:lnSpc>
              <a:buNone/>
            </a:pPr>
            <a:r>
              <a:rPr lang="en-US" sz="600" b="1" dirty="0">
                <a:solidFill>
                  <a:srgbClr val="6644DF"/>
                </a:solidFill>
                <a:latin typeface="微软雅黑" pitchFamily="34" charset="0"/>
                <a:ea typeface="微软雅黑" pitchFamily="34" charset="-122"/>
                <a:cs typeface="微软雅黑" pitchFamily="34" charset="-120"/>
              </a:rPr>
              <a:t>high availability</a:t>
            </a:r>
            <a:endParaRPr lang="en-US" sz="1200" dirty="0"/>
          </a:p>
        </p:txBody>
      </p:sp>
      <p:sp>
        <p:nvSpPr>
          <p:cNvPr id="21" name="Text 17"/>
          <p:cNvSpPr/>
          <p:nvPr/>
        </p:nvSpPr>
        <p:spPr>
          <a:xfrm>
            <a:off x="6210300" y="345757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Multiple node redundancy ensures continuous service availability.</a:t>
            </a:r>
            <a:endParaRPr lang="en-US" sz="1050" dirty="0"/>
          </a:p>
        </p:txBody>
      </p:sp>
      <p:sp>
        <p:nvSpPr>
          <p:cNvPr id="22" name="Text 18"/>
          <p:cNvSpPr/>
          <p:nvPr/>
        </p:nvSpPr>
        <p:spPr>
          <a:xfrm>
            <a:off x="6210300" y="412432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network has strong self-healing capabilities and supports resuming transmission and recovery from breakpoints.</a:t>
            </a:r>
            <a:endParaRPr lang="en-US" sz="1050" dirty="0"/>
          </a:p>
        </p:txBody>
      </p:sp>
      <p:sp>
        <p:nvSpPr>
          <p:cNvPr id="23" name="Text 19"/>
          <p:cNvSpPr/>
          <p:nvPr/>
        </p:nvSpPr>
        <p:spPr>
          <a:xfrm>
            <a:off x="7343775" y="3128962"/>
            <a:ext cx="1104900" cy="247650"/>
          </a:xfrm>
          <a:prstGeom prst="rect">
            <a:avLst/>
          </a:prstGeom>
          <a:noFill/>
        </p:spPr>
        <p:txBody>
          <a:bodyPr vert="horz" wrap="square" lIns="0" tIns="0" rIns="0" bIns="0" rtlCol="0" anchor="ctr"/>
          <a:lstStyle/>
          <a:p>
            <a:pPr marL="0" indent="0" algn="ctr">
              <a:lnSpc>
                <a:spcPts val="1200"/>
              </a:lnSpc>
              <a:buNone/>
            </a:pPr>
            <a:r>
              <a:rPr lang="en-US" sz="600" b="1" dirty="0">
                <a:solidFill>
                  <a:srgbClr val="3B9DF1"/>
                </a:solidFill>
                <a:latin typeface="微软雅黑" pitchFamily="34" charset="0"/>
                <a:ea typeface="微软雅黑" pitchFamily="34" charset="-122"/>
                <a:cs typeface="微软雅黑" pitchFamily="34" charset="-120"/>
              </a:rPr>
              <a:t>Public verification</a:t>
            </a:r>
            <a:endParaRPr lang="en-US" sz="1200" dirty="0"/>
          </a:p>
        </p:txBody>
      </p:sp>
      <p:sp>
        <p:nvSpPr>
          <p:cNvPr id="24" name="Text 20"/>
          <p:cNvSpPr/>
          <p:nvPr/>
        </p:nvSpPr>
        <p:spPr>
          <a:xfrm>
            <a:off x="7543800" y="345757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Anyone can verify the existence of data using the Blob ID.</a:t>
            </a:r>
            <a:endParaRPr lang="en-US" sz="1050" dirty="0"/>
          </a:p>
        </p:txBody>
      </p:sp>
      <p:sp>
        <p:nvSpPr>
          <p:cNvPr id="25" name="Text 21"/>
          <p:cNvSpPr/>
          <p:nvPr/>
        </p:nvSpPr>
        <p:spPr>
          <a:xfrm>
            <a:off x="7543800" y="4124325"/>
            <a:ext cx="100965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Supports independent integrity verification to enhance trust transparency.</a:t>
            </a:r>
            <a:endParaRPr lang="en-US" sz="10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Subscribe to show the revenue distribution pie chart and real-time data</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781151" cy="2266950"/>
          </a:xfrm>
          <a:prstGeom prst="rect">
            <a:avLst/>
          </a:prstGeom>
        </p:spPr>
      </p:pic>
      <p:sp>
        <p:nvSpPr>
          <p:cNvPr id="7"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income distribution</a:t>
            </a:r>
            <a:endParaRPr lang="en-US" sz="1200" dirty="0"/>
          </a:p>
        </p:txBody>
      </p:sp>
      <p:sp>
        <p:nvSpPr>
          <p:cNvPr id="8"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Subscription revenue is automatically distributed as follows: 67.5% to data creators, 27.5% to survey initiators, and 5% to platform maintenance.</a:t>
            </a:r>
            <a:endParaRPr lang="en-US" sz="1050" dirty="0"/>
          </a:p>
        </p:txBody>
      </p:sp>
      <p:pic>
        <p:nvPicPr>
          <p:cNvPr id="9" name="Image 2" descr="preencoded.png"/>
          <p:cNvPicPr>
            <a:picLocks noChangeAspect="1"/>
          </p:cNvPicPr>
          <p:nvPr/>
        </p:nvPicPr>
        <p:blipFill>
          <a:blip r:embed="rId3"/>
          <a:srcRect/>
          <a:stretch>
            <a:fillRect/>
          </a:stretch>
        </p:blipFill>
        <p:spPr>
          <a:xfrm>
            <a:off x="3181201" y="2019300"/>
            <a:ext cx="2781151" cy="2266950"/>
          </a:xfrm>
          <a:prstGeom prst="rect">
            <a:avLst/>
          </a:prstGeom>
        </p:spPr>
      </p:pic>
      <p:sp>
        <p:nvSpPr>
          <p:cNvPr id="10" name="Text 5"/>
          <p:cNvSpPr/>
          <p:nvPr/>
        </p:nvSpPr>
        <p:spPr>
          <a:xfrm>
            <a:off x="3533626"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Dynamic visualization</a:t>
            </a:r>
            <a:endParaRPr lang="en-US" sz="1200" dirty="0"/>
          </a:p>
        </p:txBody>
      </p:sp>
      <p:sp>
        <p:nvSpPr>
          <p:cNvPr id="11" name="Text 6"/>
          <p:cNvSpPr/>
          <p:nvPr/>
        </p:nvSpPr>
        <p:spPr>
          <a:xfrm>
            <a:off x="3533626"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Interactive pie chart with real-time updates. Hover to view specific amounts, clearly showing revenue flow and distribution details.</a:t>
            </a:r>
            <a:endParaRPr lang="en-US" sz="1050" dirty="0"/>
          </a:p>
        </p:txBody>
      </p:sp>
      <p:pic>
        <p:nvPicPr>
          <p:cNvPr id="12" name="Image 3" descr="preencoded.png"/>
          <p:cNvPicPr>
            <a:picLocks noChangeAspect="1"/>
          </p:cNvPicPr>
          <p:nvPr/>
        </p:nvPicPr>
        <p:blipFill>
          <a:blip r:embed="rId4"/>
          <a:srcRect/>
          <a:stretch>
            <a:fillRect/>
          </a:stretch>
        </p:blipFill>
        <p:spPr>
          <a:xfrm>
            <a:off x="5962352" y="2019300"/>
            <a:ext cx="2781151" cy="2266950"/>
          </a:xfrm>
          <a:prstGeom prst="rect">
            <a:avLst/>
          </a:prstGeom>
        </p:spPr>
      </p:pic>
      <p:sp>
        <p:nvSpPr>
          <p:cNvPr id="13" name="Text 7"/>
          <p:cNvSpPr/>
          <p:nvPr/>
        </p:nvSpPr>
        <p:spPr>
          <a:xfrm>
            <a:off x="6314777" y="2869406"/>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Transparent and verifiable</a:t>
            </a:r>
            <a:endParaRPr lang="en-US" sz="1200" dirty="0"/>
          </a:p>
        </p:txBody>
      </p:sp>
      <p:sp>
        <p:nvSpPr>
          <p:cNvPr id="14" name="Text 8"/>
          <p:cNvSpPr/>
          <p:nvPr/>
        </p:nvSpPr>
        <p:spPr>
          <a:xfrm>
            <a:off x="6314777" y="3159919"/>
            <a:ext cx="2076301"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All transactions are recorded on the chain, so users can verify the source of dividends and ensure that the rules of distribution are open, fair and unalterable.</a:t>
            </a:r>
            <a:endParaRPr lang="en-US" sz="10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Business model</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07</a:t>
            </a:r>
            <a:endParaRPr lang="en-US" sz="22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95% of subscription revenue flows back to the ecosystem, creating a sustainable incentive mechanism</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085975" cy="2266950"/>
          </a:xfrm>
          <a:prstGeom prst="rect">
            <a:avLst/>
          </a:prstGeom>
        </p:spPr>
      </p:pic>
      <p:sp>
        <p:nvSpPr>
          <p:cNvPr id="7" name="Text 3"/>
          <p:cNvSpPr/>
          <p:nvPr/>
        </p:nvSpPr>
        <p:spPr>
          <a:xfrm>
            <a:off x="752475" y="2869406"/>
            <a:ext cx="1381125"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disposition of income</a:t>
            </a:r>
            <a:endParaRPr lang="en-US" sz="1200" dirty="0"/>
          </a:p>
        </p:txBody>
      </p:sp>
      <p:sp>
        <p:nvSpPr>
          <p:cNvPr id="8" name="Text 4"/>
          <p:cNvSpPr/>
          <p:nvPr/>
        </p:nvSpPr>
        <p:spPr>
          <a:xfrm>
            <a:off x="752475" y="3159919"/>
            <a:ext cx="1381125"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95% of subscription revenue is automatically distributed through smart contracts, with the remainder flowing directly to ecosystem participants.</a:t>
            </a:r>
            <a:endParaRPr lang="en-US" sz="1050" dirty="0"/>
          </a:p>
        </p:txBody>
      </p:sp>
      <p:pic>
        <p:nvPicPr>
          <p:cNvPr id="9" name="Image 2" descr="preencoded.png"/>
          <p:cNvPicPr>
            <a:picLocks noChangeAspect="1"/>
          </p:cNvPicPr>
          <p:nvPr/>
        </p:nvPicPr>
        <p:blipFill>
          <a:blip r:embed="rId3"/>
          <a:srcRect/>
          <a:stretch>
            <a:fillRect/>
          </a:stretch>
        </p:blipFill>
        <p:spPr>
          <a:xfrm>
            <a:off x="2486025" y="2019300"/>
            <a:ext cx="2085975" cy="2266950"/>
          </a:xfrm>
          <a:prstGeom prst="rect">
            <a:avLst/>
          </a:prstGeom>
        </p:spPr>
      </p:pic>
      <p:sp>
        <p:nvSpPr>
          <p:cNvPr id="10" name="Text 5"/>
          <p:cNvSpPr/>
          <p:nvPr/>
        </p:nvSpPr>
        <p:spPr>
          <a:xfrm>
            <a:off x="2838450" y="2869406"/>
            <a:ext cx="1381125"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Ecological Incentives</a:t>
            </a:r>
            <a:endParaRPr lang="en-US" sz="1200" dirty="0"/>
          </a:p>
        </p:txBody>
      </p:sp>
      <p:sp>
        <p:nvSpPr>
          <p:cNvPr id="11" name="Text 6"/>
          <p:cNvSpPr/>
          <p:nvPr/>
        </p:nvSpPr>
        <p:spPr>
          <a:xfrm>
            <a:off x="2838450" y="3159919"/>
            <a:ext cx="1381125"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High rate of return will encourage data creators to continue contributing high-quality data resources.</a:t>
            </a:r>
            <a:endParaRPr lang="en-US" sz="1050" dirty="0"/>
          </a:p>
        </p:txBody>
      </p:sp>
      <p:pic>
        <p:nvPicPr>
          <p:cNvPr id="12" name="Image 3" descr="preencoded.png"/>
          <p:cNvPicPr>
            <a:picLocks noChangeAspect="1"/>
          </p:cNvPicPr>
          <p:nvPr/>
        </p:nvPicPr>
        <p:blipFill>
          <a:blip r:embed="rId4"/>
          <a:srcRect/>
          <a:stretch>
            <a:fillRect/>
          </a:stretch>
        </p:blipFill>
        <p:spPr>
          <a:xfrm>
            <a:off x="4572000" y="2019300"/>
            <a:ext cx="2085975" cy="2266950"/>
          </a:xfrm>
          <a:prstGeom prst="rect">
            <a:avLst/>
          </a:prstGeom>
        </p:spPr>
      </p:pic>
      <p:sp>
        <p:nvSpPr>
          <p:cNvPr id="13"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Platform role</a:t>
            </a:r>
            <a:endParaRPr lang="en-US" sz="1200" dirty="0"/>
          </a:p>
        </p:txBody>
      </p:sp>
      <p:sp>
        <p:nvSpPr>
          <p:cNvPr id="14"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Only 5% of the platform is reserved for system maintenance to ensure decentralization and long-term operation.</a:t>
            </a:r>
            <a:endParaRPr lang="en-US" sz="1050" dirty="0"/>
          </a:p>
        </p:txBody>
      </p:sp>
      <p:pic>
        <p:nvPicPr>
          <p:cNvPr id="15" name="Image 4" descr="preencoded.png"/>
          <p:cNvPicPr>
            <a:picLocks noChangeAspect="1"/>
          </p:cNvPicPr>
          <p:nvPr/>
        </p:nvPicPr>
        <p:blipFill>
          <a:blip r:embed="rId5"/>
          <a:srcRect/>
          <a:stretch>
            <a:fillRect/>
          </a:stretch>
        </p:blipFill>
        <p:spPr>
          <a:xfrm>
            <a:off x="6657975" y="2019300"/>
            <a:ext cx="2085975" cy="2266950"/>
          </a:xfrm>
          <a:prstGeom prst="rect">
            <a:avLst/>
          </a:prstGeom>
        </p:spPr>
      </p:pic>
      <p:sp>
        <p:nvSpPr>
          <p:cNvPr id="16" name="Text 9"/>
          <p:cNvSpPr/>
          <p:nvPr/>
        </p:nvSpPr>
        <p:spPr>
          <a:xfrm>
            <a:off x="7010400" y="2869406"/>
            <a:ext cx="1381125"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value loop</a:t>
            </a:r>
            <a:endParaRPr lang="en-US" sz="1200" dirty="0"/>
          </a:p>
        </p:txBody>
      </p:sp>
      <p:sp>
        <p:nvSpPr>
          <p:cNvPr id="17" name="Text 10"/>
          <p:cNvSpPr/>
          <p:nvPr/>
        </p:nvSpPr>
        <p:spPr>
          <a:xfrm>
            <a:off x="7010400" y="3159919"/>
            <a:ext cx="1381125"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Efficient capital circulation enhances ecological cohesion, forming a sustainable closed loop in the data economy.</a:t>
            </a:r>
            <a:endParaRPr lang="en-US"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Smart contracts automate allocation, reducing human intervention risks</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Auto split</a:t>
            </a:r>
            <a:endParaRPr lang="en-US" sz="1200" dirty="0"/>
          </a:p>
        </p:txBody>
      </p:sp>
      <p:sp>
        <p:nvSpPr>
          <p:cNvPr id="7" name="Text 4"/>
          <p:cNvSpPr/>
          <p:nvPr/>
        </p:nvSpPr>
        <p:spPr>
          <a:xfrm>
            <a:off x="571500" y="2247900"/>
            <a:ext cx="17145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All subscription revenue is automatically distributed through smart contracts, no manual operation required.</a:t>
            </a:r>
            <a:endParaRPr lang="en-US" sz="1050" dirty="0"/>
          </a:p>
        </p:txBody>
      </p:sp>
      <p:sp>
        <p:nvSpPr>
          <p:cNvPr id="8" name="Text 5"/>
          <p:cNvSpPr/>
          <p:nvPr/>
        </p:nvSpPr>
        <p:spPr>
          <a:xfrm>
            <a:off x="2667000" y="2000250"/>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Rules are transparent</a:t>
            </a:r>
            <a:endParaRPr lang="en-US" sz="1200" dirty="0"/>
          </a:p>
        </p:txBody>
      </p:sp>
      <p:sp>
        <p:nvSpPr>
          <p:cNvPr id="9" name="Text 6"/>
          <p:cNvSpPr/>
          <p:nvPr/>
        </p:nvSpPr>
        <p:spPr>
          <a:xfrm>
            <a:off x="2667000" y="2247900"/>
            <a:ext cx="17145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logical allocation is publicly disclosed on the chain, with immutable and verifiable proportions for all parties.</a:t>
            </a:r>
            <a:endParaRPr lang="en-US" sz="1050" dirty="0"/>
          </a:p>
        </p:txBody>
      </p:sp>
      <p:sp>
        <p:nvSpPr>
          <p:cNvPr id="10" name="Text 7"/>
          <p:cNvSpPr/>
          <p:nvPr/>
        </p:nvSpPr>
        <p:spPr>
          <a:xfrm>
            <a:off x="4762500" y="2000250"/>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rea time executive</a:t>
            </a:r>
            <a:endParaRPr lang="en-US" sz="1200" dirty="0"/>
          </a:p>
        </p:txBody>
      </p:sp>
      <p:sp>
        <p:nvSpPr>
          <p:cNvPr id="11" name="Text 8"/>
          <p:cNvSpPr/>
          <p:nvPr/>
        </p:nvSpPr>
        <p:spPr>
          <a:xfrm>
            <a:off x="4762500" y="2247900"/>
            <a:ext cx="17145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Earns are processed in real time to ensure data contributors receive their rewards promptly.</a:t>
            </a:r>
            <a:endParaRPr lang="en-US" sz="1050" dirty="0"/>
          </a:p>
        </p:txBody>
      </p:sp>
      <p:sp>
        <p:nvSpPr>
          <p:cNvPr id="12" name="Text 9"/>
          <p:cNvSpPr/>
          <p:nvPr/>
        </p:nvSpPr>
        <p:spPr>
          <a:xfrm>
            <a:off x="6858000" y="2000250"/>
            <a:ext cx="17145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Decentralized Governance</a:t>
            </a:r>
            <a:endParaRPr lang="en-US" sz="1200" dirty="0"/>
          </a:p>
        </p:txBody>
      </p:sp>
      <p:sp>
        <p:nvSpPr>
          <p:cNvPr id="13" name="Text 10"/>
          <p:cNvSpPr/>
          <p:nvPr/>
        </p:nvSpPr>
        <p:spPr>
          <a:xfrm>
            <a:off x="6858000" y="2247900"/>
            <a:ext cx="17145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platform only charges 5% maintenance fees, with full transparency and auditability of fund flows.</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Convert extracted data into tradable economic assets</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781151" cy="2266950"/>
          </a:xfrm>
          <a:prstGeom prst="rect">
            <a:avLst/>
          </a:prstGeom>
        </p:spPr>
      </p:pic>
      <p:sp>
        <p:nvSpPr>
          <p:cNvPr id="7" name="Text 3"/>
          <p:cNvSpPr/>
          <p:nvPr/>
        </p:nvSpPr>
        <p:spPr>
          <a:xfrm>
            <a:off x="752475" y="2974181"/>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Data is an asset</a:t>
            </a:r>
            <a:endParaRPr lang="en-US" sz="1200" dirty="0"/>
          </a:p>
        </p:txBody>
      </p:sp>
      <p:sp>
        <p:nvSpPr>
          <p:cNvPr id="8" name="Text 4"/>
          <p:cNvSpPr/>
          <p:nvPr/>
        </p:nvSpPr>
        <p:spPr>
          <a:xfrm>
            <a:off x="752475" y="3264694"/>
            <a:ext cx="2076301"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Redefine the value of data and let users control the ownership and revenue of their data.</a:t>
            </a:r>
            <a:endParaRPr lang="en-US" sz="1050" dirty="0"/>
          </a:p>
        </p:txBody>
      </p:sp>
      <p:pic>
        <p:nvPicPr>
          <p:cNvPr id="9" name="Image 2" descr="preencoded.png"/>
          <p:cNvPicPr>
            <a:picLocks noChangeAspect="1"/>
          </p:cNvPicPr>
          <p:nvPr/>
        </p:nvPicPr>
        <p:blipFill>
          <a:blip r:embed="rId3"/>
          <a:srcRect/>
          <a:stretch>
            <a:fillRect/>
          </a:stretch>
        </p:blipFill>
        <p:spPr>
          <a:xfrm>
            <a:off x="3181201" y="2019300"/>
            <a:ext cx="2781151" cy="2266950"/>
          </a:xfrm>
          <a:prstGeom prst="rect">
            <a:avLst/>
          </a:prstGeom>
        </p:spPr>
      </p:pic>
      <p:sp>
        <p:nvSpPr>
          <p:cNvPr id="10" name="Text 5"/>
          <p:cNvSpPr/>
          <p:nvPr/>
        </p:nvSpPr>
        <p:spPr>
          <a:xfrm>
            <a:off x="3533626" y="2974181"/>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breakup of monopoly</a:t>
            </a:r>
            <a:endParaRPr lang="en-US" sz="1200" dirty="0"/>
          </a:p>
        </p:txBody>
      </p:sp>
      <p:sp>
        <p:nvSpPr>
          <p:cNvPr id="11" name="Text 6"/>
          <p:cNvSpPr/>
          <p:nvPr/>
        </p:nvSpPr>
        <p:spPr>
          <a:xfrm>
            <a:off x="3533626" y="3264694"/>
            <a:ext cx="2076301"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To break free from the platforms centralized control over data and achieve decentralized value circulation.</a:t>
            </a:r>
            <a:endParaRPr lang="en-US" sz="1050" dirty="0"/>
          </a:p>
        </p:txBody>
      </p:sp>
      <p:pic>
        <p:nvPicPr>
          <p:cNvPr id="12" name="Image 3" descr="preencoded.png"/>
          <p:cNvPicPr>
            <a:picLocks noChangeAspect="1"/>
          </p:cNvPicPr>
          <p:nvPr/>
        </p:nvPicPr>
        <p:blipFill>
          <a:blip r:embed="rId4"/>
          <a:srcRect/>
          <a:stretch>
            <a:fillRect/>
          </a:stretch>
        </p:blipFill>
        <p:spPr>
          <a:xfrm>
            <a:off x="5962352" y="2019300"/>
            <a:ext cx="2781151" cy="2266950"/>
          </a:xfrm>
          <a:prstGeom prst="rect">
            <a:avLst/>
          </a:prstGeom>
        </p:spPr>
      </p:pic>
      <p:sp>
        <p:nvSpPr>
          <p:cNvPr id="13" name="Text 7"/>
          <p:cNvSpPr/>
          <p:nvPr/>
        </p:nvSpPr>
        <p:spPr>
          <a:xfrm>
            <a:off x="6314777" y="2974181"/>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Tradable</a:t>
            </a:r>
            <a:endParaRPr lang="en-US" sz="1200" dirty="0"/>
          </a:p>
        </p:txBody>
      </p:sp>
      <p:sp>
        <p:nvSpPr>
          <p:cNvPr id="14" name="Text 8"/>
          <p:cNvSpPr/>
          <p:nvPr/>
        </p:nvSpPr>
        <p:spPr>
          <a:xfrm>
            <a:off x="6314777" y="3264694"/>
            <a:ext cx="2076301"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Enable data authorization and subscription through the protocol layer to generate continuous revenue from data flow.</a:t>
            </a:r>
            <a:endParaRPr lang="en-US" sz="10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Only 5% of the platform is reserved for maintenance to ensure decentralized governance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400050" y="2019300"/>
            <a:ext cx="2781151" cy="2266950"/>
          </a:xfrm>
          <a:prstGeom prst="rect">
            <a:avLst/>
          </a:prstGeom>
        </p:spPr>
      </p:pic>
      <p:sp>
        <p:nvSpPr>
          <p:cNvPr id="7" name="Text 3"/>
          <p:cNvSpPr/>
          <p:nvPr/>
        </p:nvSpPr>
        <p:spPr>
          <a:xfrm>
            <a:off x="752475" y="2974181"/>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minimal extraction</a:t>
            </a:r>
            <a:endParaRPr lang="en-US" sz="1200" dirty="0"/>
          </a:p>
        </p:txBody>
      </p:sp>
      <p:sp>
        <p:nvSpPr>
          <p:cNvPr id="8" name="Text 4"/>
          <p:cNvSpPr/>
          <p:nvPr/>
        </p:nvSpPr>
        <p:spPr>
          <a:xfrm>
            <a:off x="752475" y="3264694"/>
            <a:ext cx="2076301"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platform charges only 5% to maximize value for users and ecosystem participants.</a:t>
            </a:r>
            <a:endParaRPr lang="en-US" sz="1050" dirty="0"/>
          </a:p>
        </p:txBody>
      </p:sp>
      <p:pic>
        <p:nvPicPr>
          <p:cNvPr id="9" name="Image 2" descr="preencoded.png"/>
          <p:cNvPicPr>
            <a:picLocks noChangeAspect="1"/>
          </p:cNvPicPr>
          <p:nvPr/>
        </p:nvPicPr>
        <p:blipFill>
          <a:blip r:embed="rId3"/>
          <a:srcRect/>
          <a:stretch>
            <a:fillRect/>
          </a:stretch>
        </p:blipFill>
        <p:spPr>
          <a:xfrm>
            <a:off x="3181201" y="2019300"/>
            <a:ext cx="2781151" cy="2266950"/>
          </a:xfrm>
          <a:prstGeom prst="rect">
            <a:avLst/>
          </a:prstGeom>
        </p:spPr>
      </p:pic>
      <p:sp>
        <p:nvSpPr>
          <p:cNvPr id="10" name="Text 5"/>
          <p:cNvSpPr/>
          <p:nvPr/>
        </p:nvSpPr>
        <p:spPr>
          <a:xfrm>
            <a:off x="3533626" y="2974181"/>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Auto-assign</a:t>
            </a:r>
            <a:endParaRPr lang="en-US" sz="1200" dirty="0"/>
          </a:p>
        </p:txBody>
      </p:sp>
      <p:sp>
        <p:nvSpPr>
          <p:cNvPr id="11" name="Text 6"/>
          <p:cNvSpPr/>
          <p:nvPr/>
        </p:nvSpPr>
        <p:spPr>
          <a:xfrm>
            <a:off x="3533626" y="3264694"/>
            <a:ext cx="2076301"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Smart contracts transparently distribute the proceeds without human intervention, ensuring fairness.</a:t>
            </a:r>
            <a:endParaRPr lang="en-US" sz="1050" dirty="0"/>
          </a:p>
        </p:txBody>
      </p:sp>
      <p:pic>
        <p:nvPicPr>
          <p:cNvPr id="12" name="Image 3" descr="preencoded.png"/>
          <p:cNvPicPr>
            <a:picLocks noChangeAspect="1"/>
          </p:cNvPicPr>
          <p:nvPr/>
        </p:nvPicPr>
        <p:blipFill>
          <a:blip r:embed="rId4"/>
          <a:srcRect/>
          <a:stretch>
            <a:fillRect/>
          </a:stretch>
        </p:blipFill>
        <p:spPr>
          <a:xfrm>
            <a:off x="5962352" y="2019300"/>
            <a:ext cx="2781151" cy="2266950"/>
          </a:xfrm>
          <a:prstGeom prst="rect">
            <a:avLst/>
          </a:prstGeom>
        </p:spPr>
      </p:pic>
      <p:sp>
        <p:nvSpPr>
          <p:cNvPr id="13" name="Text 7"/>
          <p:cNvSpPr/>
          <p:nvPr/>
        </p:nvSpPr>
        <p:spPr>
          <a:xfrm>
            <a:off x="6314777" y="2974181"/>
            <a:ext cx="2076301"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Decentralized Governance</a:t>
            </a:r>
            <a:endParaRPr lang="en-US" sz="1200" dirty="0"/>
          </a:p>
        </p:txBody>
      </p:sp>
      <p:sp>
        <p:nvSpPr>
          <p:cNvPr id="14" name="Text 8"/>
          <p:cNvSpPr/>
          <p:nvPr/>
        </p:nvSpPr>
        <p:spPr>
          <a:xfrm>
            <a:off x="6314777" y="3264694"/>
            <a:ext cx="2076301"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low-commission mechanism supports long-term autonomy and promotes the evolution of the protocol to a community-managed model.</a:t>
            </a:r>
            <a:endParaRPr lang="en-US" sz="10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Developing route</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08</a:t>
            </a:r>
            <a:endParaRPr lang="en-US" sz="22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Complete the implementation of the research data scenario by 2026 to verify the models feasibility</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3524250"/>
          </a:xfrm>
          <a:prstGeom prst="rect">
            <a:avLst/>
          </a:prstGeom>
        </p:spPr>
      </p:pic>
      <p:sp>
        <p:nvSpPr>
          <p:cNvPr id="7" name="Text 3"/>
          <p:cNvSpPr/>
          <p:nvPr/>
        </p:nvSpPr>
        <p:spPr>
          <a:xfrm>
            <a:off x="1843088" y="3048000"/>
            <a:ext cx="1076325" cy="285750"/>
          </a:xfrm>
          <a:prstGeom prst="rect">
            <a:avLst/>
          </a:prstGeom>
          <a:noFill/>
        </p:spPr>
        <p:txBody>
          <a:bodyPr vert="horz" wrap="square" lIns="0" tIns="0" rIns="0" bIns="0" rtlCol="0" anchor="ctr"/>
          <a:lstStyle/>
          <a:p>
            <a:pPr marL="0" indent="0">
              <a:lnSpc>
                <a:spcPts val="1950"/>
              </a:lnSpc>
              <a:buNone/>
            </a:pPr>
            <a:r>
              <a:rPr lang="en-US" sz="675" b="1" dirty="0">
                <a:solidFill>
                  <a:srgbClr val="3B9DF1"/>
                </a:solidFill>
                <a:latin typeface="微软雅黑" pitchFamily="34" charset="0"/>
                <a:ea typeface="微软雅黑" pitchFamily="34" charset="-122"/>
                <a:cs typeface="微软雅黑" pitchFamily="34" charset="-120"/>
              </a:rPr>
              <a:t>data loop</a:t>
            </a:r>
            <a:endParaRPr lang="en-US" sz="1350" dirty="0"/>
          </a:p>
        </p:txBody>
      </p:sp>
      <p:sp>
        <p:nvSpPr>
          <p:cNvPr id="8" name="Text 4"/>
          <p:cNvSpPr/>
          <p:nvPr/>
        </p:nvSpPr>
        <p:spPr>
          <a:xfrm>
            <a:off x="3967163" y="157162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5BB1E1"/>
                </a:solidFill>
                <a:latin typeface="微软雅黑" pitchFamily="34" charset="0"/>
                <a:ea typeface="微软雅黑" pitchFamily="34" charset="-122"/>
                <a:cs typeface="微软雅黑" pitchFamily="34" charset="-120"/>
              </a:rPr>
              <a:t>User Incentives</a:t>
            </a:r>
            <a:endParaRPr lang="en-US" sz="1200" dirty="0"/>
          </a:p>
        </p:txBody>
      </p:sp>
      <p:sp>
        <p:nvSpPr>
          <p:cNvPr id="9" name="Text 5"/>
          <p:cNvSpPr/>
          <p:nvPr/>
        </p:nvSpPr>
        <p:spPr>
          <a:xfrm>
            <a:off x="5233988" y="1466850"/>
            <a:ext cx="25717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Users earn revenue by creating content, encouraging active data contribution.</a:t>
            </a:r>
            <a:endParaRPr lang="en-US" sz="1050" dirty="0"/>
          </a:p>
        </p:txBody>
      </p:sp>
      <p:sp>
        <p:nvSpPr>
          <p:cNvPr id="10" name="Text 6"/>
          <p:cNvSpPr/>
          <p:nvPr/>
        </p:nvSpPr>
        <p:spPr>
          <a:xfrm>
            <a:off x="5233988" y="1714500"/>
            <a:ext cx="25717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Behavioral data validation model to ensure the sustainability of the incentive mechanism.</a:t>
            </a:r>
            <a:endParaRPr lang="en-US" sz="1050" dirty="0"/>
          </a:p>
        </p:txBody>
      </p:sp>
      <p:sp>
        <p:nvSpPr>
          <p:cNvPr id="11" name="Text 7"/>
          <p:cNvSpPr/>
          <p:nvPr/>
        </p:nvSpPr>
        <p:spPr>
          <a:xfrm>
            <a:off x="3967163" y="216217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39CFF"/>
                </a:solidFill>
                <a:latin typeface="微软雅黑" pitchFamily="34" charset="0"/>
                <a:ea typeface="微软雅黑" pitchFamily="34" charset="-122"/>
                <a:cs typeface="微软雅黑" pitchFamily="34" charset="-120"/>
              </a:rPr>
              <a:t>economic model</a:t>
            </a:r>
            <a:endParaRPr lang="en-US" sz="1200" dirty="0"/>
          </a:p>
        </p:txBody>
      </p:sp>
      <p:sp>
        <p:nvSpPr>
          <p:cNvPr id="12" name="Text 8"/>
          <p:cNvSpPr/>
          <p:nvPr/>
        </p:nvSpPr>
        <p:spPr>
          <a:xfrm>
            <a:off x="5233988" y="2057400"/>
            <a:ext cx="23050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Verify system stability based on real behavior tests.</a:t>
            </a:r>
            <a:endParaRPr lang="en-US" sz="1050" dirty="0"/>
          </a:p>
        </p:txBody>
      </p:sp>
      <p:sp>
        <p:nvSpPr>
          <p:cNvPr id="13" name="Text 9"/>
          <p:cNvSpPr/>
          <p:nvPr/>
        </p:nvSpPr>
        <p:spPr>
          <a:xfrm>
            <a:off x="5233988" y="2305050"/>
            <a:ext cx="23050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Adjust parameters dynamically to optimize resource allocation efficiency.</a:t>
            </a:r>
            <a:endParaRPr lang="en-US" sz="1050" dirty="0"/>
          </a:p>
        </p:txBody>
      </p:sp>
      <p:sp>
        <p:nvSpPr>
          <p:cNvPr id="14" name="Text 10"/>
          <p:cNvSpPr/>
          <p:nvPr/>
        </p:nvSpPr>
        <p:spPr>
          <a:xfrm>
            <a:off x="3967163" y="275272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87EFF"/>
                </a:solidFill>
                <a:latin typeface="微软雅黑" pitchFamily="34" charset="0"/>
                <a:ea typeface="微软雅黑" pitchFamily="34" charset="-122"/>
                <a:cs typeface="微软雅黑" pitchFamily="34" charset="-120"/>
              </a:rPr>
              <a:t>data market</a:t>
            </a:r>
            <a:endParaRPr lang="en-US" sz="1200" dirty="0"/>
          </a:p>
        </p:txBody>
      </p:sp>
      <p:sp>
        <p:nvSpPr>
          <p:cNvPr id="15" name="Text 11"/>
          <p:cNvSpPr/>
          <p:nvPr/>
        </p:nvSpPr>
        <p:spPr>
          <a:xfrm>
            <a:off x="5233988" y="2647950"/>
            <a:ext cx="23050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Connect with the first batch of demand-side entities to establish a supply-demand matching channel.</a:t>
            </a:r>
            <a:endParaRPr lang="en-US" sz="1050" dirty="0"/>
          </a:p>
        </p:txBody>
      </p:sp>
      <p:sp>
        <p:nvSpPr>
          <p:cNvPr id="16" name="Text 12"/>
          <p:cNvSpPr/>
          <p:nvPr/>
        </p:nvSpPr>
        <p:spPr>
          <a:xfrm>
            <a:off x="5233988" y="2895600"/>
            <a:ext cx="23050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Promote the subscription model to establish a stable transaction mechanism.</a:t>
            </a:r>
            <a:endParaRPr lang="en-US" sz="1050" dirty="0"/>
          </a:p>
        </p:txBody>
      </p:sp>
      <p:sp>
        <p:nvSpPr>
          <p:cNvPr id="17" name="Text 13"/>
          <p:cNvSpPr/>
          <p:nvPr/>
        </p:nvSpPr>
        <p:spPr>
          <a:xfrm>
            <a:off x="3967163" y="334327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15CED"/>
                </a:solidFill>
                <a:latin typeface="微软雅黑" pitchFamily="34" charset="0"/>
                <a:ea typeface="微软雅黑" pitchFamily="34" charset="-122"/>
                <a:cs typeface="微软雅黑" pitchFamily="34" charset="-120"/>
              </a:rPr>
              <a:t>ecological activation</a:t>
            </a:r>
            <a:endParaRPr lang="en-US" sz="1200" dirty="0"/>
          </a:p>
        </p:txBody>
      </p:sp>
      <p:sp>
        <p:nvSpPr>
          <p:cNvPr id="18" name="Text 14"/>
          <p:cNvSpPr/>
          <p:nvPr/>
        </p:nvSpPr>
        <p:spPr>
          <a:xfrm>
            <a:off x="5233988" y="3238500"/>
            <a:ext cx="21717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Promote data circulation and enhance the value of resource utilization.</a:t>
            </a:r>
            <a:endParaRPr lang="en-US" sz="1050" dirty="0"/>
          </a:p>
        </p:txBody>
      </p:sp>
      <p:sp>
        <p:nvSpPr>
          <p:cNvPr id="19" name="Text 15"/>
          <p:cNvSpPr/>
          <p:nvPr/>
        </p:nvSpPr>
        <p:spPr>
          <a:xfrm>
            <a:off x="5233988" y="3486150"/>
            <a:ext cx="217170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Multiple parties participate in the coordination to enhance the network effect of the system.</a:t>
            </a:r>
            <a:endParaRPr lang="en-US" sz="1050" dirty="0"/>
          </a:p>
        </p:txBody>
      </p:sp>
      <p:sp>
        <p:nvSpPr>
          <p:cNvPr id="20" name="Text 16"/>
          <p:cNvSpPr/>
          <p:nvPr/>
        </p:nvSpPr>
        <p:spPr>
          <a:xfrm>
            <a:off x="3967163" y="393382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644DF"/>
                </a:solidFill>
                <a:latin typeface="微软雅黑" pitchFamily="34" charset="0"/>
                <a:ea typeface="微软雅黑" pitchFamily="34" charset="-122"/>
                <a:cs typeface="微软雅黑" pitchFamily="34" charset="-120"/>
              </a:rPr>
              <a:t>Scenario implementation</a:t>
            </a:r>
            <a:endParaRPr lang="en-US" sz="1200" dirty="0"/>
          </a:p>
        </p:txBody>
      </p:sp>
      <p:sp>
        <p:nvSpPr>
          <p:cNvPr id="21" name="Text 17"/>
          <p:cNvSpPr/>
          <p:nvPr/>
        </p:nvSpPr>
        <p:spPr>
          <a:xfrm>
            <a:off x="5233988" y="3829050"/>
            <a:ext cx="23050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first closed loop was successfully completed, validating the business models viability.</a:t>
            </a:r>
            <a:endParaRPr lang="en-US" sz="1050" dirty="0"/>
          </a:p>
        </p:txBody>
      </p:sp>
      <p:sp>
        <p:nvSpPr>
          <p:cNvPr id="22" name="Text 18"/>
          <p:cNvSpPr/>
          <p:nvPr/>
        </p:nvSpPr>
        <p:spPr>
          <a:xfrm>
            <a:off x="5233988" y="4076700"/>
            <a:ext cx="23050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Real environment testing, accumulate key operational experience.</a:t>
            </a:r>
            <a:endParaRPr lang="en-US" sz="1050" dirty="0"/>
          </a:p>
        </p:txBody>
      </p:sp>
      <p:sp>
        <p:nvSpPr>
          <p:cNvPr id="23" name="Text 19"/>
          <p:cNvSpPr/>
          <p:nvPr/>
        </p:nvSpPr>
        <p:spPr>
          <a:xfrm>
            <a:off x="3967163" y="452437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3B9DF1"/>
                </a:solidFill>
                <a:latin typeface="微软雅黑" pitchFamily="34" charset="0"/>
                <a:ea typeface="微软雅黑" pitchFamily="34" charset="-122"/>
                <a:cs typeface="微软雅黑" pitchFamily="34" charset="-120"/>
              </a:rPr>
              <a:t>data validation</a:t>
            </a:r>
            <a:endParaRPr lang="en-US" sz="1200" dirty="0"/>
          </a:p>
        </p:txBody>
      </p:sp>
      <p:sp>
        <p:nvSpPr>
          <p:cNvPr id="24" name="Text 20"/>
          <p:cNvSpPr/>
          <p:nvPr/>
        </p:nvSpPr>
        <p:spPr>
          <a:xfrm>
            <a:off x="5233988" y="4419600"/>
            <a:ext cx="23050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Evaluate model accuracy using user behavior data.</a:t>
            </a:r>
            <a:endParaRPr lang="en-US" sz="1050" dirty="0"/>
          </a:p>
        </p:txBody>
      </p:sp>
      <p:sp>
        <p:nvSpPr>
          <p:cNvPr id="25" name="Text 21"/>
          <p:cNvSpPr/>
          <p:nvPr/>
        </p:nvSpPr>
        <p:spPr>
          <a:xfrm>
            <a:off x="5233988" y="4667250"/>
            <a:ext cx="2305050"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Monitor feedback continuously to optimize system response.</a:t>
            </a:r>
            <a:endParaRPr lang="en-US" sz="10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Competitive edge</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09</a:t>
            </a:r>
            <a:endParaRPr lang="en-US" sz="22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The only full-stack data protocol that supports instant payment and perpetual revenue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24130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01</a:t>
            </a:r>
            <a:endParaRPr lang="en-US" sz="1200" dirty="0"/>
          </a:p>
        </p:txBody>
      </p:sp>
      <p:sp>
        <p:nvSpPr>
          <p:cNvPr id="7" name="Text 4"/>
          <p:cNvSpPr/>
          <p:nvPr/>
        </p:nvSpPr>
        <p:spPr>
          <a:xfrm>
            <a:off x="571500" y="2328863"/>
            <a:ext cx="24130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pay down</a:t>
            </a:r>
            <a:endParaRPr lang="en-US" sz="1200" dirty="0"/>
          </a:p>
        </p:txBody>
      </p:sp>
      <p:sp>
        <p:nvSpPr>
          <p:cNvPr id="8" name="Text 5"/>
          <p:cNvSpPr/>
          <p:nvPr/>
        </p:nvSpPr>
        <p:spPr>
          <a:xfrm>
            <a:off x="571500" y="2576513"/>
            <a:ext cx="24130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Transactions are confirmed within 2 seconds on the Sui Chain, with users receiving SUI rewards instantly upon data creation.</a:t>
            </a:r>
            <a:endParaRPr lang="en-US" sz="1050" dirty="0"/>
          </a:p>
        </p:txBody>
      </p:sp>
      <p:sp>
        <p:nvSpPr>
          <p:cNvPr id="9" name="Text 6"/>
          <p:cNvSpPr/>
          <p:nvPr/>
        </p:nvSpPr>
        <p:spPr>
          <a:xfrm>
            <a:off x="3365500" y="2000250"/>
            <a:ext cx="24130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02</a:t>
            </a:r>
            <a:endParaRPr lang="en-US" sz="1200" dirty="0"/>
          </a:p>
        </p:txBody>
      </p:sp>
      <p:sp>
        <p:nvSpPr>
          <p:cNvPr id="10" name="Text 7"/>
          <p:cNvSpPr/>
          <p:nvPr/>
        </p:nvSpPr>
        <p:spPr>
          <a:xfrm>
            <a:off x="3365500" y="2328863"/>
            <a:ext cx="24130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perpetual income</a:t>
            </a:r>
            <a:endParaRPr lang="en-US" sz="1200" dirty="0"/>
          </a:p>
        </p:txBody>
      </p:sp>
      <p:sp>
        <p:nvSpPr>
          <p:cNvPr id="11" name="Text 8"/>
          <p:cNvSpPr/>
          <p:nvPr/>
        </p:nvSpPr>
        <p:spPr>
          <a:xfrm>
            <a:off x="3365500" y="2576513"/>
            <a:ext cx="24130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Through the subscription dividend mechanism, the data authorization will continue to generate passive income, and the long-term value can be expected.</a:t>
            </a:r>
            <a:endParaRPr lang="en-US" sz="1050" dirty="0"/>
          </a:p>
        </p:txBody>
      </p:sp>
      <p:sp>
        <p:nvSpPr>
          <p:cNvPr id="12" name="Text 9"/>
          <p:cNvSpPr/>
          <p:nvPr/>
        </p:nvSpPr>
        <p:spPr>
          <a:xfrm>
            <a:off x="6159500" y="2000250"/>
            <a:ext cx="24130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03</a:t>
            </a:r>
            <a:endParaRPr lang="en-US" sz="1200" dirty="0"/>
          </a:p>
        </p:txBody>
      </p:sp>
      <p:sp>
        <p:nvSpPr>
          <p:cNvPr id="13" name="Text 10"/>
          <p:cNvSpPr/>
          <p:nvPr/>
        </p:nvSpPr>
        <p:spPr>
          <a:xfrm>
            <a:off x="6159500" y="2328863"/>
            <a:ext cx="24130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full stack integration</a:t>
            </a:r>
            <a:endParaRPr lang="en-US" sz="1200" dirty="0"/>
          </a:p>
        </p:txBody>
      </p:sp>
      <p:sp>
        <p:nvSpPr>
          <p:cNvPr id="14" name="Text 11"/>
          <p:cNvSpPr/>
          <p:nvPr/>
        </p:nvSpPr>
        <p:spPr>
          <a:xfrm>
            <a:off x="6159500" y="2576513"/>
            <a:ext cx="24130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Seamlessly integrating Seal privacy, Sui economy, and Walrus storage, it delivers comprehensive functionality and efficient collaboration.</a:t>
            </a:r>
            <a:endParaRPr lang="en-US" sz="10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Compared to Ocean and Filecoin, it demonstrates significant advantages in both gas cost efficiency and functional completeness.</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1539875" y="2000250"/>
            <a:ext cx="476250" cy="476250"/>
          </a:xfrm>
          <a:prstGeom prst="rect">
            <a:avLst/>
          </a:prstGeom>
        </p:spPr>
      </p:pic>
      <p:sp>
        <p:nvSpPr>
          <p:cNvPr id="7" name="Text 3"/>
          <p:cNvSpPr/>
          <p:nvPr/>
        </p:nvSpPr>
        <p:spPr>
          <a:xfrm>
            <a:off x="571500" y="25908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Instant payment support</a:t>
            </a:r>
            <a:endParaRPr lang="en-US" sz="1200" dirty="0"/>
          </a:p>
        </p:txBody>
      </p:sp>
      <p:sp>
        <p:nvSpPr>
          <p:cNvPr id="8" name="Text 4"/>
          <p:cNvSpPr/>
          <p:nvPr/>
        </p:nvSpPr>
        <p:spPr>
          <a:xfrm>
            <a:off x="571500" y="2838450"/>
            <a:ext cx="24130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only protocol enabling real-time data transaction settlement, allowing users to earn SUI rewards within seconds.</a:t>
            </a:r>
            <a:endParaRPr lang="en-US" sz="1050" dirty="0"/>
          </a:p>
        </p:txBody>
      </p:sp>
      <p:pic>
        <p:nvPicPr>
          <p:cNvPr id="9" name="Image 2" descr="preencoded.png"/>
          <p:cNvPicPr>
            <a:picLocks noChangeAspect="1"/>
          </p:cNvPicPr>
          <p:nvPr/>
        </p:nvPicPr>
        <p:blipFill>
          <a:blip r:embed="rId3"/>
          <a:srcRect/>
          <a:stretch>
            <a:fillRect/>
          </a:stretch>
        </p:blipFill>
        <p:spPr>
          <a:xfrm>
            <a:off x="4333875" y="2000250"/>
            <a:ext cx="476250" cy="476250"/>
          </a:xfrm>
          <a:prstGeom prst="rect">
            <a:avLst/>
          </a:prstGeom>
        </p:spPr>
      </p:pic>
      <p:sp>
        <p:nvSpPr>
          <p:cNvPr id="10" name="Text 5"/>
          <p:cNvSpPr/>
          <p:nvPr/>
        </p:nvSpPr>
        <p:spPr>
          <a:xfrm>
            <a:off x="3365500" y="25908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sustainable income mechanism</a:t>
            </a:r>
            <a:endParaRPr lang="en-US" sz="1200" dirty="0"/>
          </a:p>
        </p:txBody>
      </p:sp>
      <p:sp>
        <p:nvSpPr>
          <p:cNvPr id="11" name="Text 6"/>
          <p:cNvSpPr/>
          <p:nvPr/>
        </p:nvSpPr>
        <p:spPr>
          <a:xfrm>
            <a:off x="3365500" y="2838450"/>
            <a:ext cx="24130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By subscribing to the dividend model, creators can sustain long-term passive income.</a:t>
            </a:r>
            <a:endParaRPr lang="en-US" sz="1050" dirty="0"/>
          </a:p>
        </p:txBody>
      </p:sp>
      <p:pic>
        <p:nvPicPr>
          <p:cNvPr id="12" name="Image 3" descr="preencoded.png"/>
          <p:cNvPicPr>
            <a:picLocks noChangeAspect="1"/>
          </p:cNvPicPr>
          <p:nvPr/>
        </p:nvPicPr>
        <p:blipFill>
          <a:blip r:embed="rId4"/>
          <a:srcRect/>
          <a:stretch>
            <a:fillRect/>
          </a:stretch>
        </p:blipFill>
        <p:spPr>
          <a:xfrm>
            <a:off x="7127875" y="2000250"/>
            <a:ext cx="476250" cy="476250"/>
          </a:xfrm>
          <a:prstGeom prst="rect">
            <a:avLst/>
          </a:prstGeom>
        </p:spPr>
      </p:pic>
      <p:sp>
        <p:nvSpPr>
          <p:cNvPr id="13" name="Text 7"/>
          <p:cNvSpPr/>
          <p:nvPr/>
        </p:nvSpPr>
        <p:spPr>
          <a:xfrm>
            <a:off x="6159500" y="2590800"/>
            <a:ext cx="2413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Gas cost advantage</a:t>
            </a:r>
            <a:endParaRPr lang="en-US" sz="1200" dirty="0"/>
          </a:p>
        </p:txBody>
      </p:sp>
      <p:sp>
        <p:nvSpPr>
          <p:cNvPr id="14" name="Text 8"/>
          <p:cNvSpPr/>
          <p:nvPr/>
        </p:nvSpPr>
        <p:spPr>
          <a:xfrm>
            <a:off x="6159500" y="2838450"/>
            <a:ext cx="24130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With a single transaction cost of just 0.002 SUI, this significantly outperforms competitors and enables large-scale implementation.</a:t>
            </a:r>
            <a:endParaRPr lang="en-US" sz="10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Sui and Walrus are deeply integrated, natively supporting high performance and permanent storage.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t="8333" b="8333"/>
          <a:stretch>
            <a:fillRect/>
          </a:stretch>
        </p:blipFill>
        <p:spPr>
          <a:xfrm>
            <a:off x="571500" y="1428750"/>
            <a:ext cx="1714500" cy="1428750"/>
          </a:xfrm>
          <a:prstGeom prst="rect">
            <a:avLst/>
          </a:prstGeom>
        </p:spPr>
      </p:pic>
      <p:sp>
        <p:nvSpPr>
          <p:cNvPr id="7" name="Text 3"/>
          <p:cNvSpPr/>
          <p:nvPr/>
        </p:nvSpPr>
        <p:spPr>
          <a:xfrm>
            <a:off x="666750" y="3048000"/>
            <a:ext cx="1524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Native performance advantage</a:t>
            </a:r>
            <a:endParaRPr lang="en-US" sz="1200" dirty="0"/>
          </a:p>
        </p:txBody>
      </p:sp>
      <p:sp>
        <p:nvSpPr>
          <p:cNvPr id="8" name="Text 4"/>
          <p:cNvSpPr/>
          <p:nvPr/>
        </p:nvSpPr>
        <p:spPr>
          <a:xfrm>
            <a:off x="666750" y="3295650"/>
            <a:ext cx="15240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Sui object model enables high-concurrency processing, with TPS exceeding 1000 and transaction confirmation under 2 seconds.</a:t>
            </a:r>
            <a:endParaRPr lang="en-US" sz="1050" dirty="0"/>
          </a:p>
        </p:txBody>
      </p:sp>
      <p:pic>
        <p:nvPicPr>
          <p:cNvPr id="9" name="Image 2" descr="preencoded.png"/>
          <p:cNvPicPr>
            <a:picLocks noChangeAspect="1"/>
          </p:cNvPicPr>
          <p:nvPr/>
        </p:nvPicPr>
        <p:blipFill>
          <a:blip r:embed="rId3"/>
          <a:srcRect t="8333" b="8333"/>
          <a:stretch>
            <a:fillRect/>
          </a:stretch>
        </p:blipFill>
        <p:spPr>
          <a:xfrm>
            <a:off x="2667000" y="1428750"/>
            <a:ext cx="1714500" cy="1428750"/>
          </a:xfrm>
          <a:prstGeom prst="rect">
            <a:avLst/>
          </a:prstGeom>
        </p:spPr>
      </p:pic>
      <p:sp>
        <p:nvSpPr>
          <p:cNvPr id="10" name="Text 5"/>
          <p:cNvSpPr/>
          <p:nvPr/>
        </p:nvSpPr>
        <p:spPr>
          <a:xfrm>
            <a:off x="2762250" y="3048000"/>
            <a:ext cx="1524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Permanent storage guarantee</a:t>
            </a:r>
            <a:endParaRPr lang="en-US" sz="1200" dirty="0"/>
          </a:p>
        </p:txBody>
      </p:sp>
      <p:sp>
        <p:nvSpPr>
          <p:cNvPr id="11" name="Text 6"/>
          <p:cNvSpPr/>
          <p:nvPr/>
        </p:nvSpPr>
        <p:spPr>
          <a:xfrm>
            <a:off x="2762250" y="3295650"/>
            <a:ext cx="15240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Deeply integrated with Walrus, data is immutable upon writing and automatically retains permanent storage without renewal.</a:t>
            </a:r>
            <a:endParaRPr lang="en-US" sz="1050" dirty="0"/>
          </a:p>
        </p:txBody>
      </p:sp>
      <p:pic>
        <p:nvPicPr>
          <p:cNvPr id="12" name="Image 3" descr="preencoded.png"/>
          <p:cNvPicPr>
            <a:picLocks noChangeAspect="1"/>
          </p:cNvPicPr>
          <p:nvPr/>
        </p:nvPicPr>
        <p:blipFill>
          <a:blip r:embed="rId4"/>
          <a:srcRect t="8333" b="8333"/>
          <a:stretch>
            <a:fillRect/>
          </a:stretch>
        </p:blipFill>
        <p:spPr>
          <a:xfrm>
            <a:off x="4762500" y="1428750"/>
            <a:ext cx="1714500" cy="1428750"/>
          </a:xfrm>
          <a:prstGeom prst="rect">
            <a:avLst/>
          </a:prstGeom>
        </p:spPr>
      </p:pic>
      <p:sp>
        <p:nvSpPr>
          <p:cNvPr id="13" name="Text 7"/>
          <p:cNvSpPr/>
          <p:nvPr/>
        </p:nvSpPr>
        <p:spPr>
          <a:xfrm>
            <a:off x="4857750" y="3048000"/>
            <a:ext cx="1524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Low-cost operation</a:t>
            </a:r>
            <a:endParaRPr lang="en-US" sz="1200" dirty="0"/>
          </a:p>
        </p:txBody>
      </p:sp>
      <p:sp>
        <p:nvSpPr>
          <p:cNvPr id="14" name="Text 8"/>
          <p:cNvSpPr/>
          <p:nvPr/>
        </p:nvSpPr>
        <p:spPr>
          <a:xfrm>
            <a:off x="4857750" y="3295650"/>
            <a:ext cx="1524000" cy="8382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Gas costs as low as 0.002 SUI, with storage costs 60% lower than IPFS, increasing user revenue potential.</a:t>
            </a:r>
            <a:endParaRPr lang="en-US" sz="1050" dirty="0"/>
          </a:p>
        </p:txBody>
      </p:sp>
      <p:pic>
        <p:nvPicPr>
          <p:cNvPr id="15" name="Image 4" descr="preencoded.png"/>
          <p:cNvPicPr>
            <a:picLocks noChangeAspect="1"/>
          </p:cNvPicPr>
          <p:nvPr/>
        </p:nvPicPr>
        <p:blipFill>
          <a:blip r:embed="rId5"/>
          <a:srcRect t="8333" b="8333"/>
          <a:stretch>
            <a:fillRect/>
          </a:stretch>
        </p:blipFill>
        <p:spPr>
          <a:xfrm>
            <a:off x="6858000" y="1428750"/>
            <a:ext cx="1714500" cy="1428750"/>
          </a:xfrm>
          <a:prstGeom prst="rect">
            <a:avLst/>
          </a:prstGeom>
        </p:spPr>
      </p:pic>
      <p:sp>
        <p:nvSpPr>
          <p:cNvPr id="16" name="Text 9"/>
          <p:cNvSpPr/>
          <p:nvPr/>
        </p:nvSpPr>
        <p:spPr>
          <a:xfrm>
            <a:off x="6953250" y="3048000"/>
            <a:ext cx="15240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Full-stack collaborative design</a:t>
            </a:r>
            <a:endParaRPr lang="en-US" sz="1200" dirty="0"/>
          </a:p>
        </p:txBody>
      </p:sp>
      <p:sp>
        <p:nvSpPr>
          <p:cNvPr id="17" name="Text 10"/>
          <p:cNvSpPr/>
          <p:nvPr/>
        </p:nvSpPr>
        <p:spPr>
          <a:xfrm>
            <a:off x="6953250" y="3295650"/>
            <a:ext cx="15240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protocol layer is natively aligned with the underlying technology stack, ensuring efficient synergy among privacy, cost-effectiveness, and storage.</a:t>
            </a:r>
            <a:endParaRPr lang="en-US" sz="10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Future expectations</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10</a:t>
            </a:r>
            <a:endParaRPr lang="en-US" sz="225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DataWave is not just a hackathon project, but also the starting point of infrastructure development.</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3019425"/>
          </a:xfrm>
          <a:prstGeom prst="rect">
            <a:avLst/>
          </a:prstGeom>
        </p:spPr>
      </p:pic>
      <p:sp>
        <p:nvSpPr>
          <p:cNvPr id="7" name="Text 3"/>
          <p:cNvSpPr/>
          <p:nvPr/>
        </p:nvSpPr>
        <p:spPr>
          <a:xfrm>
            <a:off x="781050" y="1466850"/>
            <a:ext cx="1557338"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project positioning</a:t>
            </a:r>
            <a:endParaRPr lang="en-US" sz="1200" dirty="0"/>
          </a:p>
        </p:txBody>
      </p:sp>
      <p:sp>
        <p:nvSpPr>
          <p:cNvPr id="8" name="Text 4"/>
          <p:cNvSpPr/>
          <p:nvPr/>
        </p:nvSpPr>
        <p:spPr>
          <a:xfrm>
            <a:off x="781050" y="1843088"/>
            <a:ext cx="1557338"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hackathon prototype has been upgraded to a Web3 data economy underlying protocol designed to support decentralized data circulation, featuring scalability and versatility.</a:t>
            </a:r>
            <a:endParaRPr lang="en-US" sz="1050" dirty="0"/>
          </a:p>
        </p:txBody>
      </p:sp>
      <p:sp>
        <p:nvSpPr>
          <p:cNvPr id="9" name="Text 5"/>
          <p:cNvSpPr/>
          <p:nvPr/>
        </p:nvSpPr>
        <p:spPr>
          <a:xfrm>
            <a:off x="2757488" y="1466850"/>
            <a:ext cx="1557338"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Core Goal</a:t>
            </a:r>
            <a:endParaRPr lang="en-US" sz="1200" dirty="0"/>
          </a:p>
        </p:txBody>
      </p:sp>
      <p:sp>
        <p:nvSpPr>
          <p:cNvPr id="10" name="Text 6"/>
          <p:cNvSpPr/>
          <p:nvPr/>
        </p:nvSpPr>
        <p:spPr>
          <a:xfrm>
            <a:off x="2757488" y="1843088"/>
            <a:ext cx="1557338"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Build an open data asset circulation network that connects creators, consumers, and developers. Promote the return of data sovereignty to individuals.</a:t>
            </a:r>
            <a:endParaRPr lang="en-US" sz="1050" dirty="0"/>
          </a:p>
        </p:txBody>
      </p:sp>
      <p:sp>
        <p:nvSpPr>
          <p:cNvPr id="11" name="Text 7"/>
          <p:cNvSpPr/>
          <p:nvPr/>
        </p:nvSpPr>
        <p:spPr>
          <a:xfrm>
            <a:off x="4733925" y="1466850"/>
            <a:ext cx="1557338"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Data sovereignty</a:t>
            </a:r>
            <a:endParaRPr lang="en-US" sz="1200" dirty="0"/>
          </a:p>
        </p:txBody>
      </p:sp>
      <p:sp>
        <p:nvSpPr>
          <p:cNvPr id="12" name="Text 8"/>
          <p:cNvSpPr/>
          <p:nvPr/>
        </p:nvSpPr>
        <p:spPr>
          <a:xfrm>
            <a:off x="4733925" y="1843088"/>
            <a:ext cx="1557338"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Emphasize individuals control over their own data. Break the data monopoly of centralized platforms. Enable users to manage their data autonomously.</a:t>
            </a:r>
            <a:endParaRPr lang="en-US" sz="1050" dirty="0"/>
          </a:p>
        </p:txBody>
      </p:sp>
      <p:sp>
        <p:nvSpPr>
          <p:cNvPr id="13" name="Text 9"/>
          <p:cNvSpPr/>
          <p:nvPr/>
        </p:nvSpPr>
        <p:spPr>
          <a:xfrm>
            <a:off x="6710363" y="1466850"/>
            <a:ext cx="1557338"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Value flow</a:t>
            </a:r>
            <a:endParaRPr lang="en-US" sz="1200" dirty="0"/>
          </a:p>
        </p:txBody>
      </p:sp>
      <p:sp>
        <p:nvSpPr>
          <p:cNvPr id="14" name="Text 10"/>
          <p:cNvSpPr/>
          <p:nvPr/>
        </p:nvSpPr>
        <p:spPr>
          <a:xfrm>
            <a:off x="6710363" y="1843088"/>
            <a:ext cx="1557338" cy="10858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Enable free data trading in decentralized markets. Ensure data value is not withheld by intermediaries. Connect producers and consumers directly.</a:t>
            </a:r>
            <a:endParaRPr lang="en-US" sz="1050" dirty="0"/>
          </a:p>
        </p:txBody>
      </p:sp>
      <p:sp>
        <p:nvSpPr>
          <p:cNvPr id="15" name="Text 11"/>
          <p:cNvSpPr/>
          <p:nvPr/>
        </p:nvSpPr>
        <p:spPr>
          <a:xfrm>
            <a:off x="781050" y="3062288"/>
            <a:ext cx="1557338"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Ecological connectivity</a:t>
            </a:r>
            <a:endParaRPr lang="en-US" sz="1200" dirty="0"/>
          </a:p>
        </p:txBody>
      </p:sp>
      <p:sp>
        <p:nvSpPr>
          <p:cNvPr id="16" name="Text 12"/>
          <p:cNvSpPr/>
          <p:nvPr/>
        </p:nvSpPr>
        <p:spPr>
          <a:xfrm>
            <a:off x="781050" y="3438525"/>
            <a:ext cx="1557338"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Create a collaborative path for creators and developers. Provide consumers with trusted data sources. Create a data economy ecosystem that benefits all parties.</a:t>
            </a:r>
            <a:endParaRPr lang="en-US" sz="1050" dirty="0"/>
          </a:p>
        </p:txBody>
      </p:sp>
      <p:sp>
        <p:nvSpPr>
          <p:cNvPr id="17" name="Text 13"/>
          <p:cNvSpPr/>
          <p:nvPr/>
        </p:nvSpPr>
        <p:spPr>
          <a:xfrm>
            <a:off x="2757488" y="3062288"/>
            <a:ext cx="1557338"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Protocol Features</a:t>
            </a:r>
            <a:endParaRPr lang="en-US" sz="1200" dirty="0"/>
          </a:p>
        </p:txBody>
      </p:sp>
      <p:sp>
        <p:nvSpPr>
          <p:cNvPr id="18" name="Text 14"/>
          <p:cNvSpPr/>
          <p:nvPr/>
        </p:nvSpPr>
        <p:spPr>
          <a:xfrm>
            <a:off x="2757488" y="3438525"/>
            <a:ext cx="1557338"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Highly scalable and adaptable to various scenarios. Supports universal access to reduce usage barriers. Ensures long-term stable system operation.</a:t>
            </a:r>
            <a:endParaRPr lang="en-US" sz="1050" dirty="0"/>
          </a:p>
        </p:txBody>
      </p:sp>
      <p:sp>
        <p:nvSpPr>
          <p:cNvPr id="19" name="Text 15"/>
          <p:cNvSpPr/>
          <p:nvPr/>
        </p:nvSpPr>
        <p:spPr>
          <a:xfrm>
            <a:off x="4733925" y="3062288"/>
            <a:ext cx="1557338"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canon of economy</a:t>
            </a:r>
            <a:endParaRPr lang="en-US" sz="1200" dirty="0"/>
          </a:p>
        </p:txBody>
      </p:sp>
      <p:sp>
        <p:nvSpPr>
          <p:cNvPr id="20" name="Text 16"/>
          <p:cNvSpPr/>
          <p:nvPr/>
        </p:nvSpPr>
        <p:spPr>
          <a:xfrm>
            <a:off x="4733925" y="3438525"/>
            <a:ext cx="1557338"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Reconstruct the profit distribution mechanism of digital economy. Ensure that data contributors get reasonable returns. Establish a fair and transparent value exchange system.</a:t>
            </a:r>
            <a:endParaRPr lang="en-US" sz="1050" dirty="0"/>
          </a:p>
        </p:txBody>
      </p:sp>
      <p:sp>
        <p:nvSpPr>
          <p:cNvPr id="21" name="Text 17"/>
          <p:cNvSpPr/>
          <p:nvPr/>
        </p:nvSpPr>
        <p:spPr>
          <a:xfrm>
            <a:off x="6710363" y="3062288"/>
            <a:ext cx="1557338"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Future Vision</a:t>
            </a:r>
            <a:endParaRPr lang="en-US" sz="1200" dirty="0"/>
          </a:p>
        </p:txBody>
      </p:sp>
      <p:sp>
        <p:nvSpPr>
          <p:cNvPr id="22" name="Text 18"/>
          <p:cNvSpPr/>
          <p:nvPr/>
        </p:nvSpPr>
        <p:spPr>
          <a:xfrm>
            <a:off x="6710363" y="3438525"/>
            <a:ext cx="1557338"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Promote the sharing of data value by all. Build a decentralized digital society. Achieve data-driven equitable economic growth.</a:t>
            </a:r>
            <a:endParaRPr lang="en-US" sz="10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Make everyones data a truly productive digital asset</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3367088"/>
          </a:xfrm>
          <a:prstGeom prst="rect">
            <a:avLst/>
          </a:prstGeom>
        </p:spPr>
      </p:pic>
      <p:sp>
        <p:nvSpPr>
          <p:cNvPr id="7" name="Text 3"/>
          <p:cNvSpPr/>
          <p:nvPr/>
        </p:nvSpPr>
        <p:spPr>
          <a:xfrm>
            <a:off x="595313" y="3629025"/>
            <a:ext cx="23622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On-chain Ownership</a:t>
            </a:r>
            <a:endParaRPr lang="en-US" sz="1200" dirty="0"/>
          </a:p>
        </p:txBody>
      </p:sp>
      <p:sp>
        <p:nvSpPr>
          <p:cNvPr id="8" name="Text 4"/>
          <p:cNvSpPr/>
          <p:nvPr/>
        </p:nvSpPr>
        <p:spPr>
          <a:xfrm>
            <a:off x="595313" y="3881438"/>
            <a:ext cx="23622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Use blockchain technology to confirm personal data ownership and ensure clear data attribution. Each users data rights are recorded and protected in an immutable manner, laying the foundation for data assetization.</a:t>
            </a:r>
            <a:endParaRPr lang="en-US" sz="1050" dirty="0"/>
          </a:p>
        </p:txBody>
      </p:sp>
      <p:sp>
        <p:nvSpPr>
          <p:cNvPr id="9" name="Text 5"/>
          <p:cNvSpPr/>
          <p:nvPr/>
        </p:nvSpPr>
        <p:spPr>
          <a:xfrm>
            <a:off x="595313" y="2443163"/>
            <a:ext cx="23622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Tokenization</a:t>
            </a:r>
            <a:endParaRPr lang="en-US" sz="1200" dirty="0"/>
          </a:p>
        </p:txBody>
      </p:sp>
      <p:sp>
        <p:nvSpPr>
          <p:cNvPr id="10" name="Text 6"/>
          <p:cNvSpPr/>
          <p:nvPr/>
        </p:nvSpPr>
        <p:spPr>
          <a:xfrm>
            <a:off x="595313" y="2695575"/>
            <a:ext cx="2362200" cy="8763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Transform personal data into quantifiable digital tokens with financial attributes. These tokens can be traded within a compliant framework, thereby enhancing data liquidity and economic value.</a:t>
            </a:r>
            <a:endParaRPr lang="en-US" sz="1050" dirty="0"/>
          </a:p>
        </p:txBody>
      </p:sp>
      <p:sp>
        <p:nvSpPr>
          <p:cNvPr id="11" name="Text 7"/>
          <p:cNvSpPr/>
          <p:nvPr/>
        </p:nvSpPr>
        <p:spPr>
          <a:xfrm>
            <a:off x="595313" y="1466850"/>
            <a:ext cx="23622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Subscription model</a:t>
            </a:r>
            <a:endParaRPr lang="en-US" sz="1200" dirty="0"/>
          </a:p>
        </p:txBody>
      </p:sp>
      <p:sp>
        <p:nvSpPr>
          <p:cNvPr id="12" name="Text 8"/>
          <p:cNvSpPr/>
          <p:nvPr/>
        </p:nvSpPr>
        <p:spPr>
          <a:xfrm>
            <a:off x="595313" y="1719263"/>
            <a:ext cx="2362200" cy="6667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Users can earn ongoing income by authorizing others to use their data. The subscription mechanism ensures long-term return stability. It enhances individual voice in data transactions.</a:t>
            </a:r>
            <a:endParaRPr lang="en-US" sz="1050" dirty="0"/>
          </a:p>
        </p:txBody>
      </p:sp>
      <p:sp>
        <p:nvSpPr>
          <p:cNvPr id="13" name="Text 9"/>
          <p:cNvSpPr/>
          <p:nvPr/>
        </p:nvSpPr>
        <p:spPr>
          <a:xfrm>
            <a:off x="6186488" y="1676400"/>
            <a:ext cx="23622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Passive income formation</a:t>
            </a:r>
            <a:endParaRPr lang="en-US" sz="1200" dirty="0"/>
          </a:p>
        </p:txBody>
      </p:sp>
      <p:sp>
        <p:nvSpPr>
          <p:cNvPr id="14" name="Text 10"/>
          <p:cNvSpPr/>
          <p:nvPr/>
        </p:nvSpPr>
        <p:spPr>
          <a:xfrm>
            <a:off x="6186488" y="1928813"/>
            <a:ext cx="236220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Continuous data usage generates a steady income stream. You can earn returns without active participation. It helps individuals accumulate data wealth.</a:t>
            </a:r>
            <a:endParaRPr lang="en-US" sz="1050" dirty="0"/>
          </a:p>
        </p:txBody>
      </p:sp>
      <p:sp>
        <p:nvSpPr>
          <p:cNvPr id="15" name="Text 11"/>
          <p:cNvSpPr/>
          <p:nvPr/>
        </p:nvSpPr>
        <p:spPr>
          <a:xfrm>
            <a:off x="6186488" y="2652713"/>
            <a:ext cx="23622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Break the monopoly of the platform</a:t>
            </a:r>
            <a:endParaRPr lang="en-US" sz="1200" dirty="0"/>
          </a:p>
        </p:txBody>
      </p:sp>
      <p:sp>
        <p:nvSpPr>
          <p:cNvPr id="16" name="Text 12"/>
          <p:cNvSpPr/>
          <p:nvPr/>
        </p:nvSpPr>
        <p:spPr>
          <a:xfrm>
            <a:off x="6186488" y="2905125"/>
            <a:ext cx="236220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Reduce the centralized platforms exclusive control over data. Users hold the rights to use and distribute data. Promote a fair market competition environment.</a:t>
            </a:r>
            <a:endParaRPr lang="en-US" sz="1050" dirty="0"/>
          </a:p>
        </p:txBody>
      </p:sp>
      <p:sp>
        <p:nvSpPr>
          <p:cNvPr id="17" name="Text 13"/>
          <p:cNvSpPr/>
          <p:nvPr/>
        </p:nvSpPr>
        <p:spPr>
          <a:xfrm>
            <a:off x="6186488" y="3629025"/>
            <a:ext cx="23622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Inclusive data economy</a:t>
            </a:r>
            <a:endParaRPr lang="en-US" sz="1200" dirty="0"/>
          </a:p>
        </p:txBody>
      </p:sp>
      <p:sp>
        <p:nvSpPr>
          <p:cNvPr id="18" name="Text 14"/>
          <p:cNvSpPr/>
          <p:nvPr/>
        </p:nvSpPr>
        <p:spPr>
          <a:xfrm>
            <a:off x="6186488" y="3881438"/>
            <a:ext cx="2362200" cy="6667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Promote equal participation of all individuals in data value distribution. Share the economic benefits of the data economy. Realize the vision of data as assets in society.</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Building a Data Value Circulation Network in the Web3 Era</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3314700"/>
          </a:xfrm>
          <a:prstGeom prst="rect">
            <a:avLst/>
          </a:prstGeom>
        </p:spPr>
      </p:pic>
      <p:sp>
        <p:nvSpPr>
          <p:cNvPr id="7" name="Text 3"/>
          <p:cNvSpPr/>
          <p:nvPr/>
        </p:nvSpPr>
        <p:spPr>
          <a:xfrm>
            <a:off x="595313" y="3995440"/>
            <a:ext cx="23622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Protocol layer rights</a:t>
            </a:r>
            <a:endParaRPr lang="en-US" sz="1200" dirty="0"/>
          </a:p>
        </p:txBody>
      </p:sp>
      <p:sp>
        <p:nvSpPr>
          <p:cNvPr id="8" name="Text 4"/>
          <p:cNvSpPr/>
          <p:nvPr/>
        </p:nvSpPr>
        <p:spPr>
          <a:xfrm>
            <a:off x="595313" y="4247852"/>
            <a:ext cx="2362200"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The ownership of personal data is confirmed at the protocol layer to clarify the ownership of data and lay the foundation for subsequent assetization.</a:t>
            </a:r>
            <a:endParaRPr lang="en-US" sz="1050" dirty="0"/>
          </a:p>
        </p:txBody>
      </p:sp>
      <p:sp>
        <p:nvSpPr>
          <p:cNvPr id="9" name="Text 5"/>
          <p:cNvSpPr/>
          <p:nvPr/>
        </p:nvSpPr>
        <p:spPr>
          <a:xfrm>
            <a:off x="595313" y="3222427"/>
            <a:ext cx="23622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data assetization</a:t>
            </a:r>
            <a:endParaRPr lang="en-US" sz="1200" dirty="0"/>
          </a:p>
        </p:txBody>
      </p:sp>
      <p:sp>
        <p:nvSpPr>
          <p:cNvPr id="10" name="Text 6"/>
          <p:cNvSpPr/>
          <p:nvPr/>
        </p:nvSpPr>
        <p:spPr>
          <a:xfrm>
            <a:off x="595313" y="3474839"/>
            <a:ext cx="2362200"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Quantify personal data into tradable digital assets to enhance the economic value and liquidity of data.</a:t>
            </a:r>
            <a:endParaRPr lang="en-US" sz="1050" dirty="0"/>
          </a:p>
        </p:txBody>
      </p:sp>
      <p:sp>
        <p:nvSpPr>
          <p:cNvPr id="11" name="Text 7"/>
          <p:cNvSpPr/>
          <p:nvPr/>
        </p:nvSpPr>
        <p:spPr>
          <a:xfrm>
            <a:off x="595313" y="2239863"/>
            <a:ext cx="23622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Sui Chain Flow</a:t>
            </a:r>
            <a:endParaRPr lang="en-US" sz="1200" dirty="0"/>
          </a:p>
        </p:txBody>
      </p:sp>
      <p:sp>
        <p:nvSpPr>
          <p:cNvPr id="12" name="Text 8"/>
          <p:cNvSpPr/>
          <p:nvPr/>
        </p:nvSpPr>
        <p:spPr>
          <a:xfrm>
            <a:off x="595313" y="2492276"/>
            <a:ext cx="2362200" cy="6667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The Sui blockchain enables efficient and cost-effective data value transfer, accelerating transactions while reducing costs.</a:t>
            </a:r>
            <a:endParaRPr lang="en-US" sz="1050" dirty="0"/>
          </a:p>
        </p:txBody>
      </p:sp>
      <p:sp>
        <p:nvSpPr>
          <p:cNvPr id="13" name="Text 9"/>
          <p:cNvSpPr/>
          <p:nvPr/>
        </p:nvSpPr>
        <p:spPr>
          <a:xfrm>
            <a:off x="595313" y="1466850"/>
            <a:ext cx="2362200" cy="252413"/>
          </a:xfrm>
          <a:prstGeom prst="rect">
            <a:avLst/>
          </a:prstGeom>
          <a:noFill/>
        </p:spPr>
        <p:txBody>
          <a:bodyPr vert="horz" wrap="square" lIns="0" tIns="0" rIns="0" bIns="0" rtlCol="0" anchor="ctr"/>
          <a:lstStyle/>
          <a:p>
            <a:pPr marL="0" indent="0" algn="r">
              <a:lnSpc>
                <a:spcPts val="1690"/>
              </a:lnSpc>
              <a:buNone/>
            </a:pPr>
            <a:r>
              <a:rPr lang="en-US" sz="600" b="1" dirty="0">
                <a:solidFill>
                  <a:srgbClr val="333333"/>
                </a:solidFill>
                <a:latin typeface="微软雅黑" pitchFamily="34" charset="0"/>
                <a:ea typeface="微软雅黑" pitchFamily="34" charset="-122"/>
                <a:cs typeface="微软雅黑" pitchFamily="34" charset="-120"/>
              </a:rPr>
              <a:t>Break data silos</a:t>
            </a:r>
            <a:endParaRPr lang="en-US" sz="1200" dirty="0"/>
          </a:p>
        </p:txBody>
      </p:sp>
      <p:sp>
        <p:nvSpPr>
          <p:cNvPr id="14" name="Text 10"/>
          <p:cNvSpPr/>
          <p:nvPr/>
        </p:nvSpPr>
        <p:spPr>
          <a:xfrm>
            <a:off x="595313" y="1719263"/>
            <a:ext cx="2362200"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Eliminate data barriers between platforms, promote cross-platform data sharing and collaboration, and unlock the potential of data.</a:t>
            </a:r>
            <a:endParaRPr lang="en-US" sz="1050" dirty="0"/>
          </a:p>
        </p:txBody>
      </p:sp>
      <p:sp>
        <p:nvSpPr>
          <p:cNvPr id="15" name="Text 11"/>
          <p:cNvSpPr/>
          <p:nvPr/>
        </p:nvSpPr>
        <p:spPr>
          <a:xfrm>
            <a:off x="6186488" y="1571625"/>
            <a:ext cx="23622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Subscription-based dividends</a:t>
            </a:r>
            <a:endParaRPr lang="en-US" sz="1200" dirty="0"/>
          </a:p>
        </p:txBody>
      </p:sp>
      <p:sp>
        <p:nvSpPr>
          <p:cNvPr id="16" name="Text 12"/>
          <p:cNvSpPr/>
          <p:nvPr/>
        </p:nvSpPr>
        <p:spPr>
          <a:xfrm>
            <a:off x="6186488" y="1824038"/>
            <a:ext cx="2362200"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subscription-based model with profit-sharing mechanism provides users with continuous passive income incentives.</a:t>
            </a:r>
            <a:endParaRPr lang="en-US" sz="1050" dirty="0"/>
          </a:p>
        </p:txBody>
      </p:sp>
      <p:sp>
        <p:nvSpPr>
          <p:cNvPr id="17" name="Text 13"/>
          <p:cNvSpPr/>
          <p:nvPr/>
        </p:nvSpPr>
        <p:spPr>
          <a:xfrm>
            <a:off x="6186488" y="2344638"/>
            <a:ext cx="23622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Incentivizing data contributions</a:t>
            </a:r>
            <a:endParaRPr lang="en-US" sz="1200" dirty="0"/>
          </a:p>
        </p:txBody>
      </p:sp>
      <p:sp>
        <p:nvSpPr>
          <p:cNvPr id="18" name="Text 14"/>
          <p:cNvSpPr/>
          <p:nvPr/>
        </p:nvSpPr>
        <p:spPr>
          <a:xfrm>
            <a:off x="6186488" y="2597051"/>
            <a:ext cx="2362200"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Economic incentives are used to encourage users to contribute data actively and enhance the data richness and activity of the network.</a:t>
            </a:r>
            <a:endParaRPr lang="en-US" sz="1050" dirty="0"/>
          </a:p>
        </p:txBody>
      </p:sp>
      <p:sp>
        <p:nvSpPr>
          <p:cNvPr id="19" name="Text 15"/>
          <p:cNvSpPr/>
          <p:nvPr/>
        </p:nvSpPr>
        <p:spPr>
          <a:xfrm>
            <a:off x="6186488" y="3117652"/>
            <a:ext cx="23622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Decentralized storage</a:t>
            </a:r>
            <a:endParaRPr lang="en-US" sz="1200" dirty="0"/>
          </a:p>
        </p:txBody>
      </p:sp>
      <p:sp>
        <p:nvSpPr>
          <p:cNvPr id="20" name="Text 16"/>
          <p:cNvSpPr/>
          <p:nvPr/>
        </p:nvSpPr>
        <p:spPr>
          <a:xfrm>
            <a:off x="6186488" y="3370064"/>
            <a:ext cx="2362200"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decentralized infrastructure is built on Walrus and Seal to ensure secure data storage and trustless operation.</a:t>
            </a:r>
            <a:endParaRPr lang="en-US" sz="1050" dirty="0"/>
          </a:p>
        </p:txBody>
      </p:sp>
      <p:sp>
        <p:nvSpPr>
          <p:cNvPr id="21" name="Text 17"/>
          <p:cNvSpPr/>
          <p:nvPr/>
        </p:nvSpPr>
        <p:spPr>
          <a:xfrm>
            <a:off x="6186488" y="3890665"/>
            <a:ext cx="2362200" cy="252413"/>
          </a:xfrm>
          <a:prstGeom prst="rect">
            <a:avLst/>
          </a:prstGeom>
          <a:noFill/>
        </p:spPr>
        <p:txBody>
          <a:bodyPr vert="horz" wrap="square" lIns="0" tIns="0" rIns="0" bIns="0" rtlCol="0" anchor="ctr"/>
          <a:lstStyle/>
          <a:p>
            <a:pPr marL="0" indent="0" algn="l">
              <a:lnSpc>
                <a:spcPts val="1690"/>
              </a:lnSpc>
              <a:buNone/>
            </a:pPr>
            <a:r>
              <a:rPr lang="en-US" sz="600" b="1" dirty="0">
                <a:solidFill>
                  <a:srgbClr val="333333"/>
                </a:solidFill>
                <a:latin typeface="微软雅黑" pitchFamily="34" charset="0"/>
                <a:ea typeface="微软雅黑" pitchFamily="34" charset="-122"/>
                <a:cs typeface="微软雅黑" pitchFamily="34" charset="-120"/>
              </a:rPr>
              <a:t>Privacy is self-controlled and under our own management.</a:t>
            </a:r>
            <a:endParaRPr lang="en-US" sz="1200" dirty="0"/>
          </a:p>
        </p:txBody>
      </p:sp>
      <p:sp>
        <p:nvSpPr>
          <p:cNvPr id="22" name="Text 18"/>
          <p:cNvSpPr/>
          <p:nvPr/>
        </p:nvSpPr>
        <p:spPr>
          <a:xfrm>
            <a:off x="6186488" y="4143077"/>
            <a:ext cx="2362200"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Protect users privacy control over personal data and create a trustworthy and transparent data usage environment.</a:t>
            </a:r>
            <a:endParaRPr lang="en-US" sz="10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Jointly building an open, fair and sustainable Web3 data economy</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1190625" y="2000250"/>
            <a:ext cx="476250" cy="476250"/>
          </a:xfrm>
          <a:prstGeom prst="rect">
            <a:avLst/>
          </a:prstGeom>
        </p:spPr>
      </p:pic>
      <p:sp>
        <p:nvSpPr>
          <p:cNvPr id="7"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Open Ecology</a:t>
            </a:r>
            <a:endParaRPr lang="en-US" sz="1200" dirty="0"/>
          </a:p>
        </p:txBody>
      </p:sp>
      <p:sp>
        <p:nvSpPr>
          <p:cNvPr id="8" name="Text 4"/>
          <p:cNvSpPr/>
          <p:nvPr/>
        </p:nvSpPr>
        <p:spPr>
          <a:xfrm>
            <a:off x="571500" y="2838450"/>
            <a:ext cx="17145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Through open source licenses and open standards, we welcome developers to co-create data applications and foster an thriving ecosystem.</a:t>
            </a:r>
            <a:endParaRPr lang="en-US" sz="1050" dirty="0"/>
          </a:p>
        </p:txBody>
      </p:sp>
      <p:pic>
        <p:nvPicPr>
          <p:cNvPr id="9" name="Image 2" descr="preencoded.png"/>
          <p:cNvPicPr>
            <a:picLocks noChangeAspect="1"/>
          </p:cNvPicPr>
          <p:nvPr/>
        </p:nvPicPr>
        <p:blipFill>
          <a:blip r:embed="rId3"/>
          <a:srcRect/>
          <a:stretch>
            <a:fillRect/>
          </a:stretch>
        </p:blipFill>
        <p:spPr>
          <a:xfrm>
            <a:off x="3286125" y="2000250"/>
            <a:ext cx="476250" cy="476250"/>
          </a:xfrm>
          <a:prstGeom prst="rect">
            <a:avLst/>
          </a:prstGeom>
        </p:spPr>
      </p:pic>
      <p:sp>
        <p:nvSpPr>
          <p:cNvPr id="10"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Fair distribution</a:t>
            </a:r>
            <a:endParaRPr lang="en-US" sz="1200" dirty="0"/>
          </a:p>
        </p:txBody>
      </p:sp>
      <p:sp>
        <p:nvSpPr>
          <p:cNvPr id="11" name="Text 6"/>
          <p:cNvSpPr/>
          <p:nvPr/>
        </p:nvSpPr>
        <p:spPr>
          <a:xfrm>
            <a:off x="2667000" y="2838450"/>
            <a:ext cx="17145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Ensure data value is created by its creators, with transparent and predictable returns, and break platform monopolies.</a:t>
            </a:r>
            <a:endParaRPr lang="en-US" sz="1050" dirty="0"/>
          </a:p>
        </p:txBody>
      </p:sp>
      <p:pic>
        <p:nvPicPr>
          <p:cNvPr id="12" name="Image 3" descr="preencoded.png"/>
          <p:cNvPicPr>
            <a:picLocks noChangeAspect="1"/>
          </p:cNvPicPr>
          <p:nvPr/>
        </p:nvPicPr>
        <p:blipFill>
          <a:blip r:embed="rId4"/>
          <a:srcRect/>
          <a:stretch>
            <a:fillRect/>
          </a:stretch>
        </p:blipFill>
        <p:spPr>
          <a:xfrm>
            <a:off x="5381625" y="2000250"/>
            <a:ext cx="476250" cy="476250"/>
          </a:xfrm>
          <a:prstGeom prst="rect">
            <a:avLst/>
          </a:prstGeom>
        </p:spPr>
      </p:pic>
      <p:sp>
        <p:nvSpPr>
          <p:cNvPr id="13"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continuous incentive</a:t>
            </a:r>
            <a:endParaRPr lang="en-US" sz="1200" dirty="0"/>
          </a:p>
        </p:txBody>
      </p:sp>
      <p:sp>
        <p:nvSpPr>
          <p:cNvPr id="14" name="Text 8"/>
          <p:cNvSpPr/>
          <p:nvPr/>
        </p:nvSpPr>
        <p:spPr>
          <a:xfrm>
            <a:off x="4762500" y="2838450"/>
            <a:ext cx="17145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perpetual dividend mechanism encourages long-term participation, forming a positive cycle in the data economy network.</a:t>
            </a:r>
            <a:endParaRPr lang="en-US" sz="1050" dirty="0"/>
          </a:p>
        </p:txBody>
      </p:sp>
      <p:pic>
        <p:nvPicPr>
          <p:cNvPr id="15" name="Image 4" descr="preencoded.png"/>
          <p:cNvPicPr>
            <a:picLocks noChangeAspect="1"/>
          </p:cNvPicPr>
          <p:nvPr/>
        </p:nvPicPr>
        <p:blipFill>
          <a:blip r:embed="rId5"/>
          <a:srcRect/>
          <a:stretch>
            <a:fillRect/>
          </a:stretch>
        </p:blipFill>
        <p:spPr>
          <a:xfrm>
            <a:off x="7477125" y="2000250"/>
            <a:ext cx="476250" cy="476250"/>
          </a:xfrm>
          <a:prstGeom prst="rect">
            <a:avLst/>
          </a:prstGeom>
        </p:spPr>
      </p:pic>
      <p:sp>
        <p:nvSpPr>
          <p:cNvPr id="16"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Global collaboration</a:t>
            </a:r>
            <a:endParaRPr lang="en-US" sz="1200" dirty="0"/>
          </a:p>
        </p:txBody>
      </p:sp>
      <p:sp>
        <p:nvSpPr>
          <p:cNvPr id="17" name="Text 10"/>
          <p:cNvSpPr/>
          <p:nvPr/>
        </p:nvSpPr>
        <p:spPr>
          <a:xfrm>
            <a:off x="6858000" y="2838450"/>
            <a:ext cx="1714500" cy="6286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In collaboration with partners like Sui and Walrus, we are building a decentralized infrastructure to serve users worldwide.</a:t>
            </a:r>
            <a:endParaRPr lang="en-US" sz="10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THANKS</a:t>
            </a:r>
            <a:endParaRPr lang="en-US" sz="3750" dirty="0"/>
          </a:p>
        </p:txBody>
      </p:sp>
      <p:sp>
        <p:nvSpPr>
          <p:cNvPr id="4" name="Shape 1"/>
          <p:cNvSpPr/>
          <p:nvPr/>
        </p:nvSpPr>
        <p:spPr>
          <a:xfrm>
            <a:off x="571500" y="3014663"/>
            <a:ext cx="604838" cy="114300"/>
          </a:xfrm>
          <a:prstGeom prst="rect">
            <a:avLst/>
          </a:prstGeom>
          <a:solidFill>
            <a:srgbClr val="1395FF"/>
          </a:solid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User-Centric Data Sovereignty Infrastructure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24130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01</a:t>
            </a:r>
            <a:endParaRPr lang="en-US" sz="1200" dirty="0"/>
          </a:p>
        </p:txBody>
      </p:sp>
      <p:sp>
        <p:nvSpPr>
          <p:cNvPr id="7" name="Text 4"/>
          <p:cNvSpPr/>
          <p:nvPr/>
        </p:nvSpPr>
        <p:spPr>
          <a:xfrm>
            <a:off x="571500" y="2328863"/>
            <a:ext cx="24130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Data is returned to the user.</a:t>
            </a:r>
            <a:endParaRPr lang="en-US" sz="1200" dirty="0"/>
          </a:p>
        </p:txBody>
      </p:sp>
      <p:sp>
        <p:nvSpPr>
          <p:cNvPr id="8" name="Text 5"/>
          <p:cNvSpPr/>
          <p:nvPr/>
        </p:nvSpPr>
        <p:spPr>
          <a:xfrm>
            <a:off x="571500" y="2576513"/>
            <a:ext cx="24130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Ensure that the ownership of personal data returns to users and break the monopoly of platforms.</a:t>
            </a:r>
            <a:endParaRPr lang="en-US" sz="1050" dirty="0"/>
          </a:p>
        </p:txBody>
      </p:sp>
      <p:sp>
        <p:nvSpPr>
          <p:cNvPr id="9" name="Text 6"/>
          <p:cNvSpPr/>
          <p:nvPr/>
        </p:nvSpPr>
        <p:spPr>
          <a:xfrm>
            <a:off x="3365500" y="2000250"/>
            <a:ext cx="24130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02</a:t>
            </a:r>
            <a:endParaRPr lang="en-US" sz="1200" dirty="0"/>
          </a:p>
        </p:txBody>
      </p:sp>
      <p:sp>
        <p:nvSpPr>
          <p:cNvPr id="10" name="Text 7"/>
          <p:cNvSpPr/>
          <p:nvPr/>
        </p:nvSpPr>
        <p:spPr>
          <a:xfrm>
            <a:off x="3365500" y="2328863"/>
            <a:ext cx="24130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Control yourself</a:t>
            </a:r>
            <a:endParaRPr lang="en-US" sz="1200" dirty="0"/>
          </a:p>
        </p:txBody>
      </p:sp>
      <p:sp>
        <p:nvSpPr>
          <p:cNvPr id="11" name="Text 8"/>
          <p:cNvSpPr/>
          <p:nvPr/>
        </p:nvSpPr>
        <p:spPr>
          <a:xfrm>
            <a:off x="3365500" y="2576513"/>
            <a:ext cx="24130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technology of encryption and selective disclosure is used to realize the autonomous permission management.</a:t>
            </a:r>
            <a:endParaRPr lang="en-US" sz="1050" dirty="0"/>
          </a:p>
        </p:txBody>
      </p:sp>
      <p:sp>
        <p:nvSpPr>
          <p:cNvPr id="12" name="Text 9"/>
          <p:cNvSpPr/>
          <p:nvPr/>
        </p:nvSpPr>
        <p:spPr>
          <a:xfrm>
            <a:off x="6159500" y="2000250"/>
            <a:ext cx="2413000" cy="214312"/>
          </a:xfrm>
          <a:prstGeom prst="rect">
            <a:avLst/>
          </a:prstGeom>
          <a:noFill/>
        </p:spPr>
        <p:txBody>
          <a:bodyPr vert="horz" wrap="square" lIns="0" tIns="0" rIns="0" bIns="0" rtlCol="0" anchor="ctr"/>
          <a:lstStyle/>
          <a:p>
            <a:pPr marL="0" indent="0" algn="l">
              <a:lnSpc>
                <a:spcPts val="1650"/>
              </a:lnSpc>
              <a:buNone/>
            </a:pPr>
            <a:r>
              <a:rPr lang="en-US" sz="600" b="1" dirty="0">
                <a:solidFill>
                  <a:srgbClr val="1395FF"/>
                </a:solidFill>
                <a:latin typeface="微软雅黑" pitchFamily="34" charset="0"/>
                <a:ea typeface="微软雅黑" pitchFamily="34" charset="-122"/>
                <a:cs typeface="微软雅黑" pitchFamily="34" charset="-120"/>
              </a:rPr>
              <a:t>03</a:t>
            </a:r>
            <a:endParaRPr lang="en-US" sz="1200" dirty="0"/>
          </a:p>
        </p:txBody>
      </p:sp>
      <p:sp>
        <p:nvSpPr>
          <p:cNvPr id="13" name="Text 10"/>
          <p:cNvSpPr/>
          <p:nvPr/>
        </p:nvSpPr>
        <p:spPr>
          <a:xfrm>
            <a:off x="6159500" y="2328863"/>
            <a:ext cx="2413000" cy="209550"/>
          </a:xfrm>
          <a:prstGeom prst="rect">
            <a:avLst/>
          </a:prstGeom>
          <a:noFill/>
        </p:spPr>
        <p:txBody>
          <a:bodyPr vert="horz" wrap="square" lIns="0" tIns="0" rIns="0" bIns="0" rtlCol="0" anchor="ctr"/>
          <a:lstStyle/>
          <a:p>
            <a:pPr marL="0" indent="0" algn="l">
              <a:lnSpc>
                <a:spcPts val="1650"/>
              </a:lnSpc>
              <a:buNone/>
            </a:pPr>
            <a:r>
              <a:rPr lang="en-US" sz="600" b="1" dirty="0">
                <a:solidFill>
                  <a:srgbClr val="333333"/>
                </a:solidFill>
                <a:latin typeface="微软雅黑" pitchFamily="34" charset="0"/>
                <a:ea typeface="微软雅黑" pitchFamily="34" charset="-122"/>
                <a:cs typeface="微软雅黑" pitchFamily="34" charset="-120"/>
              </a:rPr>
              <a:t>Sustainable revenue</a:t>
            </a:r>
            <a:endParaRPr lang="en-US" sz="1200" dirty="0"/>
          </a:p>
        </p:txBody>
      </p:sp>
      <p:sp>
        <p:nvSpPr>
          <p:cNvPr id="14" name="Text 11"/>
          <p:cNvSpPr/>
          <p:nvPr/>
        </p:nvSpPr>
        <p:spPr>
          <a:xfrm>
            <a:off x="6159500" y="2576513"/>
            <a:ext cx="2413000" cy="4191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Build a subscription-based sustainable dividend mechanism to unlock the long-term value of data.</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p:spPr>
        <p:txBody>
          <a:bodyPr vert="horz" wrap="square" lIns="0" tIns="0" rIns="0" bIns="0" rtlCol="0" anchor="ctr"/>
          <a:lstStyle/>
          <a:p>
            <a:pPr marL="0" indent="0" algn="l">
              <a:lnSpc>
                <a:spcPts val="5250"/>
              </a:lnSpc>
              <a:buNone/>
            </a:pPr>
            <a:r>
              <a:rPr lang="en-US" sz="1875" b="1" dirty="0">
                <a:solidFill>
                  <a:srgbClr val="333333"/>
                </a:solidFill>
                <a:latin typeface="微软雅黑" pitchFamily="34" charset="0"/>
                <a:ea typeface="微软雅黑" pitchFamily="34" charset="-122"/>
                <a:cs typeface="微软雅黑" pitchFamily="34" charset="-120"/>
              </a:rPr>
              <a:t>Problem Insight</a:t>
            </a:r>
            <a:endParaRPr lang="en-US" sz="3750" dirty="0"/>
          </a:p>
        </p:txBody>
      </p:sp>
      <p:sp>
        <p:nvSpPr>
          <p:cNvPr id="4" name="Shape 1"/>
          <p:cNvSpPr/>
          <p:nvPr/>
        </p:nvSpPr>
        <p:spPr>
          <a:xfrm>
            <a:off x="571500" y="4157662"/>
            <a:ext cx="4762500" cy="14288"/>
          </a:xfrm>
          <a:prstGeom prst="rect">
            <a:avLst/>
          </a:prstGeom>
          <a:solidFill>
            <a:srgbClr val="333333">
              <a:alpha val="30000"/>
            </a:srgbClr>
          </a:solidFill>
        </p:spPr>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11250" b="1" dirty="0">
                <a:solidFill>
                  <a:srgbClr val="FFFFFF">
                    <a:alpha val="70000"/>
                  </a:srgbClr>
                </a:solidFill>
                <a:latin typeface="微软雅黑" pitchFamily="34" charset="0"/>
                <a:ea typeface="微软雅黑" pitchFamily="34" charset="-122"/>
                <a:cs typeface="微软雅黑" pitchFamily="34" charset="-120"/>
              </a:rPr>
              <a:t>02</a:t>
            </a:r>
            <a:endParaRPr lang="en-US" sz="2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353050"/>
          </a:xfrm>
          <a:prstGeom prst="rect">
            <a:avLst/>
          </a:prstGeom>
          <a:solidFill>
            <a:srgbClr val="FFFFFF"/>
          </a:solidFill>
        </p:spPr>
      </p:sp>
      <p:pic>
        <p:nvPicPr>
          <p:cNvPr id="3" name="Image 0" descr="preencoded.png"/>
          <p:cNvPicPr>
            <a:picLocks noChangeAspect="1"/>
          </p:cNvPicPr>
          <p:nvPr/>
        </p:nvPicPr>
        <p:blipFill>
          <a:blip r:embed="rId1"/>
          <a:srcRect l="1957" r="1957"/>
          <a:stretch>
            <a:fillRect/>
          </a:stretch>
        </p:blipFill>
        <p:spPr>
          <a:xfrm>
            <a:off x="0" y="0"/>
            <a:ext cx="9144000" cy="53530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The data is currently monopolized by the platform, and users cannot get the benefits they deserve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3733800"/>
          </a:xfrm>
          <a:prstGeom prst="rect">
            <a:avLst/>
          </a:prstGeom>
        </p:spPr>
      </p:pic>
      <p:sp>
        <p:nvSpPr>
          <p:cNvPr id="7" name="Text 3"/>
          <p:cNvSpPr/>
          <p:nvPr/>
        </p:nvSpPr>
        <p:spPr>
          <a:xfrm>
            <a:off x="4129088" y="3252788"/>
            <a:ext cx="885825" cy="514350"/>
          </a:xfrm>
          <a:prstGeom prst="rect">
            <a:avLst/>
          </a:prstGeom>
          <a:noFill/>
        </p:spPr>
        <p:txBody>
          <a:bodyPr vert="horz" wrap="square" lIns="0" tIns="0" rIns="0" bIns="0" rtlCol="0" anchor="ctr"/>
          <a:lstStyle/>
          <a:p>
            <a:pPr marL="0" indent="0" algn="ctr">
              <a:lnSpc>
                <a:spcPts val="1350"/>
              </a:lnSpc>
              <a:buNone/>
            </a:pPr>
            <a:r>
              <a:rPr lang="en-US" sz="675" b="1" dirty="0">
                <a:solidFill>
                  <a:srgbClr val="3B9DF1"/>
                </a:solidFill>
                <a:latin typeface="微软雅黑" pitchFamily="34" charset="0"/>
                <a:ea typeface="微软雅黑" pitchFamily="34" charset="-122"/>
                <a:cs typeface="微软雅黑" pitchFamily="34" charset="-120"/>
              </a:rPr>
              <a:t>The dilemma of data ecosystems</a:t>
            </a:r>
            <a:endParaRPr lang="en-US" sz="1350" dirty="0"/>
          </a:p>
        </p:txBody>
      </p:sp>
      <p:sp>
        <p:nvSpPr>
          <p:cNvPr id="8" name="Text 4"/>
          <p:cNvSpPr/>
          <p:nvPr/>
        </p:nvSpPr>
        <p:spPr>
          <a:xfrm>
            <a:off x="2581275" y="155257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5BB1E1"/>
                </a:solidFill>
                <a:latin typeface="微软雅黑" pitchFamily="34" charset="0"/>
                <a:ea typeface="微软雅黑" pitchFamily="34" charset="-122"/>
                <a:cs typeface="微软雅黑" pitchFamily="34" charset="-120"/>
              </a:rPr>
              <a:t>data monopoly</a:t>
            </a:r>
            <a:endParaRPr lang="en-US" sz="1200" dirty="0"/>
          </a:p>
        </p:txBody>
      </p:sp>
      <p:sp>
        <p:nvSpPr>
          <p:cNvPr id="9" name="Text 5"/>
          <p:cNvSpPr/>
          <p:nvPr/>
        </p:nvSpPr>
        <p:spPr>
          <a:xfrm>
            <a:off x="419100" y="1924050"/>
            <a:ext cx="2595563"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Tech giants control vast amounts of user data, creating information barriers.</a:t>
            </a:r>
            <a:endParaRPr lang="en-US" sz="1050" dirty="0"/>
          </a:p>
        </p:txBody>
      </p:sp>
      <p:sp>
        <p:nvSpPr>
          <p:cNvPr id="10" name="Text 6"/>
          <p:cNvSpPr/>
          <p:nvPr/>
        </p:nvSpPr>
        <p:spPr>
          <a:xfrm>
            <a:off x="419100" y="2381250"/>
            <a:ext cx="2595563"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Centralized data causes ordinary users to lose control of their data.</a:t>
            </a:r>
            <a:endParaRPr lang="en-US" sz="1050" dirty="0"/>
          </a:p>
        </p:txBody>
      </p:sp>
      <p:sp>
        <p:nvSpPr>
          <p:cNvPr id="11" name="Text 7"/>
          <p:cNvSpPr/>
          <p:nvPr/>
        </p:nvSpPr>
        <p:spPr>
          <a:xfrm>
            <a:off x="2581275" y="2800350"/>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39CFF"/>
                </a:solidFill>
                <a:latin typeface="微软雅黑" pitchFamily="34" charset="0"/>
                <a:ea typeface="微软雅黑" pitchFamily="34" charset="-122"/>
                <a:cs typeface="微软雅黑" pitchFamily="34" charset="-120"/>
              </a:rPr>
              <a:t>closed ecosystem</a:t>
            </a:r>
            <a:endParaRPr lang="en-US" sz="1200" dirty="0"/>
          </a:p>
        </p:txBody>
      </p:sp>
      <p:sp>
        <p:nvSpPr>
          <p:cNvPr id="12" name="Text 8"/>
          <p:cNvSpPr/>
          <p:nvPr/>
        </p:nvSpPr>
        <p:spPr>
          <a:xfrm>
            <a:off x="419100" y="3171825"/>
            <a:ext cx="2595563"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The platform restricts data flow and hinders cross-system collaboration.</a:t>
            </a:r>
            <a:endParaRPr lang="en-US" sz="1050" dirty="0"/>
          </a:p>
        </p:txBody>
      </p:sp>
      <p:sp>
        <p:nvSpPr>
          <p:cNvPr id="13" name="Text 9"/>
          <p:cNvSpPr/>
          <p:nvPr/>
        </p:nvSpPr>
        <p:spPr>
          <a:xfrm>
            <a:off x="419100" y="3419475"/>
            <a:ext cx="2595563" cy="24765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Users are locked into a single ecosystem and it is difficult to migrate.</a:t>
            </a:r>
            <a:endParaRPr lang="en-US" sz="1050" dirty="0"/>
          </a:p>
        </p:txBody>
      </p:sp>
      <p:sp>
        <p:nvSpPr>
          <p:cNvPr id="14" name="Text 10"/>
          <p:cNvSpPr/>
          <p:nvPr/>
        </p:nvSpPr>
        <p:spPr>
          <a:xfrm>
            <a:off x="2581275" y="383857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87EFF"/>
                </a:solidFill>
                <a:latin typeface="微软雅黑" pitchFamily="34" charset="0"/>
                <a:ea typeface="微软雅黑" pitchFamily="34" charset="-122"/>
                <a:cs typeface="微软雅黑" pitchFamily="34" charset="-120"/>
              </a:rPr>
              <a:t>Devaluation</a:t>
            </a:r>
            <a:endParaRPr lang="en-US" sz="1200" dirty="0"/>
          </a:p>
        </p:txBody>
      </p:sp>
      <p:sp>
        <p:nvSpPr>
          <p:cNvPr id="15" name="Text 11"/>
          <p:cNvSpPr/>
          <p:nvPr/>
        </p:nvSpPr>
        <p:spPr>
          <a:xfrm>
            <a:off x="419100" y="4210050"/>
            <a:ext cx="2595563"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Users create data but cannot share the economic value they generate.</a:t>
            </a:r>
            <a:endParaRPr lang="en-US" sz="1050" dirty="0"/>
          </a:p>
        </p:txBody>
      </p:sp>
      <p:sp>
        <p:nvSpPr>
          <p:cNvPr id="16" name="Text 12"/>
          <p:cNvSpPr/>
          <p:nvPr/>
        </p:nvSpPr>
        <p:spPr>
          <a:xfrm>
            <a:off x="419100" y="4667250"/>
            <a:ext cx="2595563" cy="457200"/>
          </a:xfrm>
          <a:prstGeom prst="rect">
            <a:avLst/>
          </a:prstGeom>
          <a:noFill/>
        </p:spPr>
        <p:txBody>
          <a:bodyPr vert="horz" wrap="square" lIns="0" tIns="0" rIns="0" bIns="0" rtlCol="0" anchor="ctr"/>
          <a:lstStyle/>
          <a:p>
            <a:pPr marL="0" indent="0" algn="r">
              <a:lnSpc>
                <a:spcPts val="1650"/>
              </a:lnSpc>
              <a:buNone/>
            </a:pPr>
            <a:r>
              <a:rPr lang="en-US" sz="525" dirty="0">
                <a:solidFill>
                  <a:srgbClr val="666666"/>
                </a:solidFill>
                <a:latin typeface="微软雅黑" pitchFamily="34" charset="0"/>
                <a:ea typeface="微软雅黑" pitchFamily="34" charset="-122"/>
                <a:cs typeface="微软雅黑" pitchFamily="34" charset="-120"/>
              </a:rPr>
              <a:t>The fruits of labor are occupied by the platform without compensation, and there is no fair return mechanism.</a:t>
            </a:r>
            <a:endParaRPr lang="en-US" sz="1050" dirty="0"/>
          </a:p>
        </p:txBody>
      </p:sp>
      <p:sp>
        <p:nvSpPr>
          <p:cNvPr id="17" name="Text 13"/>
          <p:cNvSpPr/>
          <p:nvPr/>
        </p:nvSpPr>
        <p:spPr>
          <a:xfrm>
            <a:off x="6076950" y="176212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15CED"/>
                </a:solidFill>
                <a:latin typeface="微软雅黑" pitchFamily="34" charset="0"/>
                <a:ea typeface="微软雅黑" pitchFamily="34" charset="-122"/>
                <a:cs typeface="微软雅黑" pitchFamily="34" charset="-120"/>
              </a:rPr>
              <a:t>insufficient incentive</a:t>
            </a:r>
            <a:endParaRPr lang="en-US" sz="1200" dirty="0"/>
          </a:p>
        </p:txBody>
      </p:sp>
      <p:sp>
        <p:nvSpPr>
          <p:cNvPr id="18" name="Text 14"/>
          <p:cNvSpPr/>
          <p:nvPr/>
        </p:nvSpPr>
        <p:spPr>
          <a:xfrm>
            <a:off x="6129338" y="2133600"/>
            <a:ext cx="2595563"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lack of an effective reward mechanism reduces users willingness to contribute.</a:t>
            </a:r>
            <a:endParaRPr lang="en-US" sz="1050" dirty="0"/>
          </a:p>
        </p:txBody>
      </p:sp>
      <p:sp>
        <p:nvSpPr>
          <p:cNvPr id="19" name="Text 15"/>
          <p:cNvSpPr/>
          <p:nvPr/>
        </p:nvSpPr>
        <p:spPr>
          <a:xfrm>
            <a:off x="6129338" y="2381250"/>
            <a:ext cx="2595563"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high cost and low benefit of participation can inhibit the ecological activity.</a:t>
            </a:r>
            <a:endParaRPr lang="en-US" sz="1050" dirty="0"/>
          </a:p>
        </p:txBody>
      </p:sp>
      <p:sp>
        <p:nvSpPr>
          <p:cNvPr id="20" name="Text 16"/>
          <p:cNvSpPr/>
          <p:nvPr/>
        </p:nvSpPr>
        <p:spPr>
          <a:xfrm>
            <a:off x="6076950" y="2800350"/>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6644DF"/>
                </a:solidFill>
                <a:latin typeface="微软雅黑" pitchFamily="34" charset="0"/>
                <a:ea typeface="微软雅黑" pitchFamily="34" charset="-122"/>
                <a:cs typeface="微软雅黑" pitchFamily="34" charset="-120"/>
              </a:rPr>
              <a:t>Insufficient participation</a:t>
            </a:r>
            <a:endParaRPr lang="en-US" sz="1200" dirty="0"/>
          </a:p>
        </p:txBody>
      </p:sp>
      <p:sp>
        <p:nvSpPr>
          <p:cNvPr id="21" name="Text 17"/>
          <p:cNvSpPr/>
          <p:nvPr/>
        </p:nvSpPr>
        <p:spPr>
          <a:xfrm>
            <a:off x="6129338" y="3171825"/>
            <a:ext cx="2595563" cy="45720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Users are negative about data sharing and contribute less.</a:t>
            </a:r>
            <a:endParaRPr lang="en-US" sz="1050" dirty="0"/>
          </a:p>
        </p:txBody>
      </p:sp>
      <p:sp>
        <p:nvSpPr>
          <p:cNvPr id="22" name="Text 18"/>
          <p:cNvSpPr/>
          <p:nvPr/>
        </p:nvSpPr>
        <p:spPr>
          <a:xfrm>
            <a:off x="6129338" y="3629025"/>
            <a:ext cx="2595563"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The platform content is updated slowly, which affects the overall service quality.</a:t>
            </a:r>
            <a:endParaRPr lang="en-US" sz="1050" dirty="0"/>
          </a:p>
        </p:txBody>
      </p:sp>
      <p:sp>
        <p:nvSpPr>
          <p:cNvPr id="23" name="Text 19"/>
          <p:cNvSpPr/>
          <p:nvPr/>
        </p:nvSpPr>
        <p:spPr>
          <a:xfrm>
            <a:off x="6076950" y="4048125"/>
            <a:ext cx="847725" cy="285750"/>
          </a:xfrm>
          <a:prstGeom prst="rect">
            <a:avLst/>
          </a:prstGeom>
          <a:noFill/>
        </p:spPr>
        <p:txBody>
          <a:bodyPr vert="horz" wrap="square" lIns="0" tIns="0" rIns="0" bIns="0" rtlCol="0" anchor="ctr"/>
          <a:lstStyle/>
          <a:p>
            <a:pPr marL="0" indent="0">
              <a:lnSpc>
                <a:spcPts val="1950"/>
              </a:lnSpc>
              <a:buNone/>
            </a:pPr>
            <a:r>
              <a:rPr lang="en-US" sz="600" b="1" dirty="0">
                <a:solidFill>
                  <a:srgbClr val="3B9DF1"/>
                </a:solidFill>
                <a:latin typeface="微软雅黑" pitchFamily="34" charset="0"/>
                <a:ea typeface="微软雅黑" pitchFamily="34" charset="-122"/>
                <a:cs typeface="微软雅黑" pitchFamily="34" charset="-120"/>
              </a:rPr>
              <a:t>Development is hindered</a:t>
            </a:r>
            <a:endParaRPr lang="en-US" sz="1200" dirty="0"/>
          </a:p>
        </p:txBody>
      </p:sp>
      <p:sp>
        <p:nvSpPr>
          <p:cNvPr id="24" name="Text 20"/>
          <p:cNvSpPr/>
          <p:nvPr/>
        </p:nvSpPr>
        <p:spPr>
          <a:xfrm>
            <a:off x="6129338" y="4419600"/>
            <a:ext cx="2595563"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Poor data liquidity limits technological innovation and application expansion.</a:t>
            </a:r>
            <a:endParaRPr lang="en-US" sz="1050" dirty="0"/>
          </a:p>
        </p:txBody>
      </p:sp>
      <p:sp>
        <p:nvSpPr>
          <p:cNvPr id="25" name="Text 21"/>
          <p:cNvSpPr/>
          <p:nvPr/>
        </p:nvSpPr>
        <p:spPr>
          <a:xfrm>
            <a:off x="6129338" y="4667250"/>
            <a:ext cx="2595563" cy="247650"/>
          </a:xfrm>
          <a:prstGeom prst="rect">
            <a:avLst/>
          </a:prstGeom>
          <a:noFill/>
        </p:spPr>
        <p:txBody>
          <a:bodyPr vert="horz" wrap="square" lIns="0" tIns="0" rIns="0" bIns="0" rtlCol="0" anchor="ctr"/>
          <a:lstStyle/>
          <a:p>
            <a:pPr marL="0" indent="0" algn="l">
              <a:lnSpc>
                <a:spcPts val="1650"/>
              </a:lnSpc>
              <a:buNone/>
            </a:pPr>
            <a:r>
              <a:rPr lang="en-US" sz="525" dirty="0">
                <a:solidFill>
                  <a:srgbClr val="666666"/>
                </a:solidFill>
                <a:latin typeface="微软雅黑" pitchFamily="34" charset="0"/>
                <a:ea typeface="微软雅黑" pitchFamily="34" charset="-122"/>
                <a:cs typeface="微软雅黑" pitchFamily="34" charset="-120"/>
              </a:rPr>
              <a:t>Weak internal circulation of the economy makes it difficult to achieve sustainable growth.</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Lack of data control leads to opaque and non-tradable value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t="20395" b="20395"/>
          <a:stretch>
            <a:fillRect/>
          </a:stretch>
        </p:blipFill>
        <p:spPr>
          <a:xfrm>
            <a:off x="571500" y="2000250"/>
            <a:ext cx="2413000" cy="1428750"/>
          </a:xfrm>
          <a:prstGeom prst="rect">
            <a:avLst/>
          </a:prstGeom>
        </p:spPr>
      </p:pic>
      <p:sp>
        <p:nvSpPr>
          <p:cNvPr id="7" name="Text 3"/>
          <p:cNvSpPr/>
          <p:nvPr/>
        </p:nvSpPr>
        <p:spPr>
          <a:xfrm>
            <a:off x="666750" y="3619500"/>
            <a:ext cx="2222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Loss of control</a:t>
            </a:r>
            <a:endParaRPr lang="en-US" sz="1200" dirty="0"/>
          </a:p>
        </p:txBody>
      </p:sp>
      <p:sp>
        <p:nvSpPr>
          <p:cNvPr id="8" name="Text 4"/>
          <p:cNvSpPr/>
          <p:nvPr/>
        </p:nvSpPr>
        <p:spPr>
          <a:xfrm>
            <a:off x="666750" y="3867150"/>
            <a:ext cx="22225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Users cannot decide data usage, and the platform unilaterally controls access and revenue distribution.</a:t>
            </a:r>
            <a:endParaRPr lang="en-US" sz="1050" dirty="0"/>
          </a:p>
        </p:txBody>
      </p:sp>
      <p:pic>
        <p:nvPicPr>
          <p:cNvPr id="9" name="Image 2" descr="preencoded.png"/>
          <p:cNvPicPr>
            <a:picLocks noChangeAspect="1"/>
          </p:cNvPicPr>
          <p:nvPr/>
        </p:nvPicPr>
        <p:blipFill>
          <a:blip r:embed="rId3"/>
          <a:srcRect t="20395" b="20395"/>
          <a:stretch>
            <a:fillRect/>
          </a:stretch>
        </p:blipFill>
        <p:spPr>
          <a:xfrm>
            <a:off x="3365500" y="2000250"/>
            <a:ext cx="2413000" cy="1428750"/>
          </a:xfrm>
          <a:prstGeom prst="rect">
            <a:avLst/>
          </a:prstGeom>
        </p:spPr>
      </p:pic>
      <p:sp>
        <p:nvSpPr>
          <p:cNvPr id="10" name="Text 5"/>
          <p:cNvSpPr/>
          <p:nvPr/>
        </p:nvSpPr>
        <p:spPr>
          <a:xfrm>
            <a:off x="3460750" y="3619500"/>
            <a:ext cx="2222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Value opacity</a:t>
            </a:r>
            <a:endParaRPr lang="en-US" sz="1200" dirty="0"/>
          </a:p>
        </p:txBody>
      </p:sp>
      <p:sp>
        <p:nvSpPr>
          <p:cNvPr id="11" name="Text 6"/>
          <p:cNvSpPr/>
          <p:nvPr/>
        </p:nvSpPr>
        <p:spPr>
          <a:xfrm>
            <a:off x="3460750" y="3867150"/>
            <a:ext cx="22225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Data is used without detailed feedback, making it difficult for users to assess its true economic value.</a:t>
            </a:r>
            <a:endParaRPr lang="en-US" sz="1050" dirty="0"/>
          </a:p>
        </p:txBody>
      </p:sp>
      <p:pic>
        <p:nvPicPr>
          <p:cNvPr id="12" name="Image 3" descr="preencoded.png"/>
          <p:cNvPicPr>
            <a:picLocks noChangeAspect="1"/>
          </p:cNvPicPr>
          <p:nvPr/>
        </p:nvPicPr>
        <p:blipFill>
          <a:blip r:embed="rId4"/>
          <a:srcRect t="20395" b="20395"/>
          <a:stretch>
            <a:fillRect/>
          </a:stretch>
        </p:blipFill>
        <p:spPr>
          <a:xfrm>
            <a:off x="6159500" y="2000250"/>
            <a:ext cx="2413000" cy="1428750"/>
          </a:xfrm>
          <a:prstGeom prst="rect">
            <a:avLst/>
          </a:prstGeom>
        </p:spPr>
      </p:pic>
      <p:sp>
        <p:nvSpPr>
          <p:cNvPr id="13" name="Text 7"/>
          <p:cNvSpPr/>
          <p:nvPr/>
        </p:nvSpPr>
        <p:spPr>
          <a:xfrm>
            <a:off x="6254750" y="3619500"/>
            <a:ext cx="2222500" cy="209550"/>
          </a:xfrm>
          <a:prstGeom prst="rect">
            <a:avLst/>
          </a:prstGeom>
          <a:noFill/>
        </p:spPr>
        <p:txBody>
          <a:bodyPr vert="horz" wrap="square" lIns="0" tIns="0" rIns="0" bIns="0" rtlCol="0" anchor="ctr"/>
          <a:lstStyle/>
          <a:p>
            <a:pPr marL="0" indent="0" algn="ctr">
              <a:lnSpc>
                <a:spcPts val="1650"/>
              </a:lnSpc>
              <a:buNone/>
            </a:pPr>
            <a:r>
              <a:rPr lang="en-US" sz="600" b="1" dirty="0">
                <a:solidFill>
                  <a:srgbClr val="333333"/>
                </a:solidFill>
                <a:latin typeface="微软雅黑" pitchFamily="34" charset="0"/>
                <a:ea typeface="微软雅黑" pitchFamily="34" charset="-122"/>
                <a:cs typeface="微软雅黑" pitchFamily="34" charset="-120"/>
              </a:rPr>
              <a:t>lack of trading mechanism</a:t>
            </a:r>
            <a:endParaRPr lang="en-US" sz="1200" dirty="0"/>
          </a:p>
        </p:txBody>
      </p:sp>
      <p:sp>
        <p:nvSpPr>
          <p:cNvPr id="14" name="Text 8"/>
          <p:cNvSpPr/>
          <p:nvPr/>
        </p:nvSpPr>
        <p:spPr>
          <a:xfrm>
            <a:off x="6254750" y="3867150"/>
            <a:ext cx="2222500" cy="4191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Without on-chain authorization and settlement channels, data cannot circulate freely as assets.</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sp>
      <p:pic>
        <p:nvPicPr>
          <p:cNvPr id="3" name="Image 0" descr="preencoded.png"/>
          <p:cNvPicPr>
            <a:picLocks noChangeAspect="1"/>
          </p:cNvPicPr>
          <p:nvPr/>
        </p:nvPicPr>
        <p:blipFill>
          <a:blip r:embed="rId1"/>
          <a:srcRect t="3571" b="3571"/>
          <a:stretch>
            <a:fillRect/>
          </a:stretch>
        </p:blipFill>
        <p:spPr>
          <a:xfrm>
            <a:off x="0" y="0"/>
            <a:ext cx="9144000" cy="123825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1125" b="1" dirty="0">
                <a:solidFill>
                  <a:srgbClr val="333333"/>
                </a:solidFill>
                <a:latin typeface="微软雅黑" pitchFamily="34" charset="0"/>
                <a:ea typeface="微软雅黑" pitchFamily="34" charset="-122"/>
                <a:cs typeface="微软雅黑" pitchFamily="34" charset="-120"/>
              </a:rPr>
              <a:t>One-way data extraction mode hinders sustainable value cycle</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2"/>
          <a:srcRect/>
          <a:stretch>
            <a:fillRect/>
          </a:stretch>
        </p:blipFill>
        <p:spPr>
          <a:xfrm>
            <a:off x="381000" y="1428750"/>
            <a:ext cx="8382000" cy="3400425"/>
          </a:xfrm>
          <a:prstGeom prst="rect">
            <a:avLst/>
          </a:prstGeom>
        </p:spPr>
      </p:pic>
      <p:sp>
        <p:nvSpPr>
          <p:cNvPr id="7" name="Text 3"/>
          <p:cNvSpPr/>
          <p:nvPr/>
        </p:nvSpPr>
        <p:spPr>
          <a:xfrm>
            <a:off x="1766888" y="1514475"/>
            <a:ext cx="266700" cy="304800"/>
          </a:xfrm>
          <a:prstGeom prst="rect">
            <a:avLst/>
          </a:prstGeom>
          <a:noFill/>
        </p:spPr>
        <p:txBody>
          <a:bodyPr vert="horz" wrap="square" lIns="0" tIns="0" rIns="0" bIns="0" rtlCol="0" anchor="ctr"/>
          <a:lstStyle/>
          <a:p>
            <a:pPr marL="0" indent="0" algn="ctr">
              <a:lnSpc>
                <a:spcPts val="2100"/>
              </a:lnSpc>
              <a:buNone/>
            </a:pPr>
            <a:r>
              <a:rPr lang="en-US" sz="750" b="1" dirty="0">
                <a:solidFill>
                  <a:srgbClr val="615CED"/>
                </a:solidFill>
                <a:latin typeface="微软雅黑" pitchFamily="34" charset="0"/>
                <a:ea typeface="微软雅黑" pitchFamily="34" charset="-122"/>
                <a:cs typeface="微软雅黑" pitchFamily="34" charset="-120"/>
              </a:rPr>
              <a:t>01</a:t>
            </a:r>
            <a:endParaRPr lang="en-US" sz="1500" dirty="0"/>
          </a:p>
        </p:txBody>
      </p:sp>
      <p:sp>
        <p:nvSpPr>
          <p:cNvPr id="8" name="Text 4"/>
          <p:cNvSpPr/>
          <p:nvPr/>
        </p:nvSpPr>
        <p:spPr>
          <a:xfrm>
            <a:off x="1085850" y="1905000"/>
            <a:ext cx="16287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One-way data collection</a:t>
            </a:r>
            <a:endParaRPr lang="en-US" sz="1200" dirty="0"/>
          </a:p>
        </p:txBody>
      </p:sp>
      <p:sp>
        <p:nvSpPr>
          <p:cNvPr id="9" name="Text 5"/>
          <p:cNvSpPr/>
          <p:nvPr/>
        </p:nvSpPr>
        <p:spPr>
          <a:xfrm>
            <a:off x="1085850" y="2195513"/>
            <a:ext cx="1628775"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platform unilaterally collects user data without two-way interaction. Users cannot control the destination of their data. The data acquisition method exhibits monopolistic characteristics.</a:t>
            </a:r>
            <a:endParaRPr lang="en-US" sz="1050" dirty="0"/>
          </a:p>
        </p:txBody>
      </p:sp>
      <p:sp>
        <p:nvSpPr>
          <p:cNvPr id="10" name="Text 6"/>
          <p:cNvSpPr/>
          <p:nvPr/>
        </p:nvSpPr>
        <p:spPr>
          <a:xfrm>
            <a:off x="3548062" y="1514475"/>
            <a:ext cx="266700" cy="304800"/>
          </a:xfrm>
          <a:prstGeom prst="rect">
            <a:avLst/>
          </a:prstGeom>
          <a:noFill/>
        </p:spPr>
        <p:txBody>
          <a:bodyPr vert="horz" wrap="square" lIns="0" tIns="0" rIns="0" bIns="0" rtlCol="0" anchor="ctr"/>
          <a:lstStyle/>
          <a:p>
            <a:pPr marL="0" indent="0" algn="ctr">
              <a:lnSpc>
                <a:spcPts val="2100"/>
              </a:lnSpc>
              <a:buNone/>
            </a:pPr>
            <a:r>
              <a:rPr lang="en-US" sz="750" b="1" dirty="0">
                <a:solidFill>
                  <a:srgbClr val="5BB1E1"/>
                </a:solidFill>
                <a:latin typeface="微软雅黑" pitchFamily="34" charset="0"/>
                <a:ea typeface="微软雅黑" pitchFamily="34" charset="-122"/>
                <a:cs typeface="微软雅黑" pitchFamily="34" charset="-120"/>
              </a:rPr>
              <a:t>02</a:t>
            </a:r>
            <a:endParaRPr lang="en-US" sz="1500" dirty="0"/>
          </a:p>
        </p:txBody>
      </p:sp>
      <p:sp>
        <p:nvSpPr>
          <p:cNvPr id="11" name="Text 7"/>
          <p:cNvSpPr/>
          <p:nvPr/>
        </p:nvSpPr>
        <p:spPr>
          <a:xfrm>
            <a:off x="2867025" y="1905000"/>
            <a:ext cx="16287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value monopoly</a:t>
            </a:r>
            <a:endParaRPr lang="en-US" sz="1200" dirty="0"/>
          </a:p>
        </p:txBody>
      </p:sp>
      <p:sp>
        <p:nvSpPr>
          <p:cNvPr id="12" name="Text 8"/>
          <p:cNvSpPr/>
          <p:nvPr/>
        </p:nvSpPr>
        <p:spPr>
          <a:xfrm>
            <a:off x="2867025" y="2195513"/>
            <a:ext cx="1628775"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platform retains all data-derived value. User contributions are not fairly distributed. The profit-sharing mechanism is severely lacking.</a:t>
            </a:r>
            <a:endParaRPr lang="en-US" sz="1050" dirty="0"/>
          </a:p>
        </p:txBody>
      </p:sp>
      <p:sp>
        <p:nvSpPr>
          <p:cNvPr id="13" name="Text 9"/>
          <p:cNvSpPr/>
          <p:nvPr/>
        </p:nvSpPr>
        <p:spPr>
          <a:xfrm>
            <a:off x="5329238" y="1514475"/>
            <a:ext cx="266700" cy="304800"/>
          </a:xfrm>
          <a:prstGeom prst="rect">
            <a:avLst/>
          </a:prstGeom>
          <a:noFill/>
        </p:spPr>
        <p:txBody>
          <a:bodyPr vert="horz" wrap="square" lIns="0" tIns="0" rIns="0" bIns="0" rtlCol="0" anchor="ctr"/>
          <a:lstStyle/>
          <a:p>
            <a:pPr marL="0" indent="0" algn="ctr">
              <a:lnSpc>
                <a:spcPts val="2100"/>
              </a:lnSpc>
              <a:buNone/>
            </a:pPr>
            <a:r>
              <a:rPr lang="en-US" sz="750" b="1" dirty="0">
                <a:solidFill>
                  <a:srgbClr val="615CED"/>
                </a:solidFill>
                <a:latin typeface="微软雅黑" pitchFamily="34" charset="0"/>
                <a:ea typeface="微软雅黑" pitchFamily="34" charset="-122"/>
                <a:cs typeface="微软雅黑" pitchFamily="34" charset="-120"/>
              </a:rPr>
              <a:t>03</a:t>
            </a:r>
            <a:endParaRPr lang="en-US" sz="1500" dirty="0"/>
          </a:p>
        </p:txBody>
      </p:sp>
      <p:sp>
        <p:nvSpPr>
          <p:cNvPr id="14" name="Text 10"/>
          <p:cNvSpPr/>
          <p:nvPr/>
        </p:nvSpPr>
        <p:spPr>
          <a:xfrm>
            <a:off x="4648200" y="1905000"/>
            <a:ext cx="16287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Lack of feedback mechanism</a:t>
            </a:r>
            <a:endParaRPr lang="en-US" sz="1200" dirty="0"/>
          </a:p>
        </p:txBody>
      </p:sp>
      <p:sp>
        <p:nvSpPr>
          <p:cNvPr id="15" name="Text 11"/>
          <p:cNvSpPr/>
          <p:nvPr/>
        </p:nvSpPr>
        <p:spPr>
          <a:xfrm>
            <a:off x="4648200" y="2195513"/>
            <a:ext cx="1628775"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No follow-up response to user behavior. Lack of feedback channels. This leads to a continuous decline in engagement.</a:t>
            </a:r>
            <a:endParaRPr lang="en-US" sz="1050" dirty="0"/>
          </a:p>
        </p:txBody>
      </p:sp>
      <p:sp>
        <p:nvSpPr>
          <p:cNvPr id="16" name="Text 12"/>
          <p:cNvSpPr/>
          <p:nvPr/>
        </p:nvSpPr>
        <p:spPr>
          <a:xfrm>
            <a:off x="7110413" y="1514475"/>
            <a:ext cx="266700" cy="304800"/>
          </a:xfrm>
          <a:prstGeom prst="rect">
            <a:avLst/>
          </a:prstGeom>
          <a:noFill/>
        </p:spPr>
        <p:txBody>
          <a:bodyPr vert="horz" wrap="square" lIns="0" tIns="0" rIns="0" bIns="0" rtlCol="0" anchor="ctr"/>
          <a:lstStyle/>
          <a:p>
            <a:pPr marL="0" indent="0" algn="ctr">
              <a:lnSpc>
                <a:spcPts val="2100"/>
              </a:lnSpc>
              <a:buNone/>
            </a:pPr>
            <a:r>
              <a:rPr lang="en-US" sz="750" b="1" dirty="0">
                <a:solidFill>
                  <a:srgbClr val="5BB1E1"/>
                </a:solidFill>
                <a:latin typeface="微软雅黑" pitchFamily="34" charset="0"/>
                <a:ea typeface="微软雅黑" pitchFamily="34" charset="-122"/>
                <a:cs typeface="微软雅黑" pitchFamily="34" charset="-120"/>
              </a:rPr>
              <a:t>04</a:t>
            </a:r>
            <a:endParaRPr lang="en-US" sz="1500" dirty="0"/>
          </a:p>
        </p:txBody>
      </p:sp>
      <p:sp>
        <p:nvSpPr>
          <p:cNvPr id="17" name="Text 13"/>
          <p:cNvSpPr/>
          <p:nvPr/>
        </p:nvSpPr>
        <p:spPr>
          <a:xfrm>
            <a:off x="6429375" y="1905000"/>
            <a:ext cx="16287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Inadequate incentive design</a:t>
            </a:r>
            <a:endParaRPr lang="en-US" sz="1200" dirty="0"/>
          </a:p>
        </p:txBody>
      </p:sp>
      <p:sp>
        <p:nvSpPr>
          <p:cNvPr id="18" name="Text 14"/>
          <p:cNvSpPr/>
          <p:nvPr/>
        </p:nvSpPr>
        <p:spPr>
          <a:xfrm>
            <a:off x="6429375" y="2195513"/>
            <a:ext cx="1628775"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No rewards for user contributions. Its hard to keep users engaged. Users motivation is fading.</a:t>
            </a:r>
            <a:endParaRPr lang="en-US" sz="1050" dirty="0"/>
          </a:p>
        </p:txBody>
      </p:sp>
      <p:sp>
        <p:nvSpPr>
          <p:cNvPr id="19" name="Text 15"/>
          <p:cNvSpPr/>
          <p:nvPr/>
        </p:nvSpPr>
        <p:spPr>
          <a:xfrm>
            <a:off x="7110413" y="3195638"/>
            <a:ext cx="266700" cy="304800"/>
          </a:xfrm>
          <a:prstGeom prst="rect">
            <a:avLst/>
          </a:prstGeom>
          <a:noFill/>
        </p:spPr>
        <p:txBody>
          <a:bodyPr vert="horz" wrap="square" lIns="0" tIns="0" rIns="0" bIns="0" rtlCol="0" anchor="ctr"/>
          <a:lstStyle/>
          <a:p>
            <a:pPr marL="0" indent="0" algn="ctr">
              <a:lnSpc>
                <a:spcPts val="2100"/>
              </a:lnSpc>
              <a:buNone/>
            </a:pPr>
            <a:r>
              <a:rPr lang="en-US" sz="750" b="1" dirty="0">
                <a:solidFill>
                  <a:srgbClr val="615CED"/>
                </a:solidFill>
                <a:latin typeface="微软雅黑" pitchFamily="34" charset="0"/>
                <a:ea typeface="微软雅黑" pitchFamily="34" charset="-122"/>
                <a:cs typeface="微软雅黑" pitchFamily="34" charset="-120"/>
              </a:rPr>
              <a:t>05</a:t>
            </a:r>
            <a:endParaRPr lang="en-US" sz="1500" dirty="0"/>
          </a:p>
        </p:txBody>
      </p:sp>
      <p:sp>
        <p:nvSpPr>
          <p:cNvPr id="20" name="Text 16"/>
          <p:cNvSpPr/>
          <p:nvPr/>
        </p:nvSpPr>
        <p:spPr>
          <a:xfrm>
            <a:off x="6429375" y="3586163"/>
            <a:ext cx="16287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data loop closure</a:t>
            </a:r>
            <a:endParaRPr lang="en-US" sz="1200" dirty="0"/>
          </a:p>
        </p:txBody>
      </p:sp>
      <p:sp>
        <p:nvSpPr>
          <p:cNvPr id="21" name="Text 17"/>
          <p:cNvSpPr/>
          <p:nvPr/>
        </p:nvSpPr>
        <p:spPr>
          <a:xfrm>
            <a:off x="6429375" y="3876675"/>
            <a:ext cx="1628775"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Data is only shared within the platform and cannot be shared externally, creating an information silo effect.</a:t>
            </a:r>
            <a:endParaRPr lang="en-US" sz="1050" dirty="0"/>
          </a:p>
        </p:txBody>
      </p:sp>
      <p:sp>
        <p:nvSpPr>
          <p:cNvPr id="22" name="Text 18"/>
          <p:cNvSpPr/>
          <p:nvPr/>
        </p:nvSpPr>
        <p:spPr>
          <a:xfrm>
            <a:off x="5329238" y="3195638"/>
            <a:ext cx="266700" cy="304800"/>
          </a:xfrm>
          <a:prstGeom prst="rect">
            <a:avLst/>
          </a:prstGeom>
          <a:noFill/>
        </p:spPr>
        <p:txBody>
          <a:bodyPr vert="horz" wrap="square" lIns="0" tIns="0" rIns="0" bIns="0" rtlCol="0" anchor="ctr"/>
          <a:lstStyle/>
          <a:p>
            <a:pPr marL="0" indent="0" algn="ctr">
              <a:lnSpc>
                <a:spcPts val="2100"/>
              </a:lnSpc>
              <a:buNone/>
            </a:pPr>
            <a:r>
              <a:rPr lang="en-US" sz="750" b="1" dirty="0">
                <a:solidFill>
                  <a:srgbClr val="5BB1E1"/>
                </a:solidFill>
                <a:latin typeface="微软雅黑" pitchFamily="34" charset="0"/>
                <a:ea typeface="微软雅黑" pitchFamily="34" charset="-122"/>
                <a:cs typeface="微软雅黑" pitchFamily="34" charset="-120"/>
              </a:rPr>
              <a:t>06</a:t>
            </a:r>
            <a:endParaRPr lang="en-US" sz="1500" dirty="0"/>
          </a:p>
        </p:txBody>
      </p:sp>
      <p:sp>
        <p:nvSpPr>
          <p:cNvPr id="23" name="Text 19"/>
          <p:cNvSpPr/>
          <p:nvPr/>
        </p:nvSpPr>
        <p:spPr>
          <a:xfrm>
            <a:off x="4648200" y="3586163"/>
            <a:ext cx="16287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Value cannot be returned.</a:t>
            </a:r>
            <a:endParaRPr lang="en-US" sz="1200" dirty="0"/>
          </a:p>
        </p:txBody>
      </p:sp>
      <p:sp>
        <p:nvSpPr>
          <p:cNvPr id="24" name="Text 20"/>
          <p:cNvSpPr/>
          <p:nvPr/>
        </p:nvSpPr>
        <p:spPr>
          <a:xfrm>
            <a:off x="4648200" y="3876675"/>
            <a:ext cx="1628775" cy="87630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value created by users is not being returned. Contributions are not being rewarded proportionally. This undermines the sustainability of the ecosystem.</a:t>
            </a:r>
            <a:endParaRPr lang="en-US" sz="1050" dirty="0"/>
          </a:p>
        </p:txBody>
      </p:sp>
      <p:sp>
        <p:nvSpPr>
          <p:cNvPr id="25" name="Text 21"/>
          <p:cNvSpPr/>
          <p:nvPr/>
        </p:nvSpPr>
        <p:spPr>
          <a:xfrm>
            <a:off x="3548062" y="3195638"/>
            <a:ext cx="266700" cy="304800"/>
          </a:xfrm>
          <a:prstGeom prst="rect">
            <a:avLst/>
          </a:prstGeom>
          <a:noFill/>
        </p:spPr>
        <p:txBody>
          <a:bodyPr vert="horz" wrap="square" lIns="0" tIns="0" rIns="0" bIns="0" rtlCol="0" anchor="ctr"/>
          <a:lstStyle/>
          <a:p>
            <a:pPr marL="0" indent="0" algn="ctr">
              <a:lnSpc>
                <a:spcPts val="2100"/>
              </a:lnSpc>
              <a:buNone/>
            </a:pPr>
            <a:r>
              <a:rPr lang="en-US" sz="750" b="1" dirty="0">
                <a:solidFill>
                  <a:srgbClr val="615CED"/>
                </a:solidFill>
                <a:latin typeface="微软雅黑" pitchFamily="34" charset="0"/>
                <a:ea typeface="微软雅黑" pitchFamily="34" charset="-122"/>
                <a:cs typeface="微软雅黑" pitchFamily="34" charset="-120"/>
              </a:rPr>
              <a:t>07</a:t>
            </a:r>
            <a:endParaRPr lang="en-US" sz="1500" dirty="0"/>
          </a:p>
        </p:txBody>
      </p:sp>
      <p:sp>
        <p:nvSpPr>
          <p:cNvPr id="26" name="Text 22"/>
          <p:cNvSpPr/>
          <p:nvPr/>
        </p:nvSpPr>
        <p:spPr>
          <a:xfrm>
            <a:off x="2867025" y="3586163"/>
            <a:ext cx="16287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insufficient motivation to participate</a:t>
            </a:r>
            <a:endParaRPr lang="en-US" sz="1200" dirty="0"/>
          </a:p>
        </p:txBody>
      </p:sp>
      <p:sp>
        <p:nvSpPr>
          <p:cNvPr id="27" name="Text 23"/>
          <p:cNvSpPr/>
          <p:nvPr/>
        </p:nvSpPr>
        <p:spPr>
          <a:xfrm>
            <a:off x="2867025" y="3876675"/>
            <a:ext cx="1628775"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Users lack the willingness to contribute continuously, and their engagement decreases, which affects both the quality and quantity of data.</a:t>
            </a:r>
            <a:endParaRPr lang="en-US" sz="1050" dirty="0"/>
          </a:p>
        </p:txBody>
      </p:sp>
      <p:sp>
        <p:nvSpPr>
          <p:cNvPr id="28" name="Text 24"/>
          <p:cNvSpPr/>
          <p:nvPr/>
        </p:nvSpPr>
        <p:spPr>
          <a:xfrm>
            <a:off x="1766888" y="3195638"/>
            <a:ext cx="266700" cy="304800"/>
          </a:xfrm>
          <a:prstGeom prst="rect">
            <a:avLst/>
          </a:prstGeom>
          <a:noFill/>
        </p:spPr>
        <p:txBody>
          <a:bodyPr vert="horz" wrap="square" lIns="0" tIns="0" rIns="0" bIns="0" rtlCol="0" anchor="ctr"/>
          <a:lstStyle/>
          <a:p>
            <a:pPr marL="0" indent="0" algn="ctr">
              <a:lnSpc>
                <a:spcPts val="2100"/>
              </a:lnSpc>
              <a:buNone/>
            </a:pPr>
            <a:r>
              <a:rPr lang="en-US" sz="750" b="1" dirty="0">
                <a:solidFill>
                  <a:srgbClr val="5BB1E1"/>
                </a:solidFill>
                <a:latin typeface="微软雅黑" pitchFamily="34" charset="0"/>
                <a:ea typeface="微软雅黑" pitchFamily="34" charset="-122"/>
                <a:cs typeface="微软雅黑" pitchFamily="34" charset="-120"/>
              </a:rPr>
              <a:t>08</a:t>
            </a:r>
            <a:endParaRPr lang="en-US" sz="1500" dirty="0"/>
          </a:p>
        </p:txBody>
      </p:sp>
      <p:sp>
        <p:nvSpPr>
          <p:cNvPr id="29" name="Text 25"/>
          <p:cNvSpPr/>
          <p:nvPr/>
        </p:nvSpPr>
        <p:spPr>
          <a:xfrm>
            <a:off x="1085850" y="3586163"/>
            <a:ext cx="1628775" cy="252413"/>
          </a:xfrm>
          <a:prstGeom prst="rect">
            <a:avLst/>
          </a:prstGeom>
          <a:noFill/>
        </p:spPr>
        <p:txBody>
          <a:bodyPr vert="horz" wrap="square" lIns="0" tIns="0" rIns="0" bIns="0" rtlCol="0" anchor="ctr"/>
          <a:lstStyle/>
          <a:p>
            <a:pPr marL="0" indent="0" algn="ctr">
              <a:lnSpc>
                <a:spcPts val="1690"/>
              </a:lnSpc>
              <a:buNone/>
            </a:pPr>
            <a:r>
              <a:rPr lang="en-US" sz="600" b="1" dirty="0">
                <a:solidFill>
                  <a:srgbClr val="333333"/>
                </a:solidFill>
                <a:latin typeface="微软雅黑" pitchFamily="34" charset="0"/>
                <a:ea typeface="微软雅黑" pitchFamily="34" charset="-122"/>
                <a:cs typeface="微软雅黑" pitchFamily="34" charset="-120"/>
              </a:rPr>
              <a:t>System ecosystem imbalance</a:t>
            </a:r>
            <a:endParaRPr lang="en-US" sz="1200" dirty="0"/>
          </a:p>
        </p:txBody>
      </p:sp>
      <p:sp>
        <p:nvSpPr>
          <p:cNvPr id="30" name="Text 26"/>
          <p:cNvSpPr/>
          <p:nvPr/>
        </p:nvSpPr>
        <p:spPr>
          <a:xfrm>
            <a:off x="1085850" y="3876675"/>
            <a:ext cx="1628775" cy="666750"/>
          </a:xfrm>
          <a:prstGeom prst="rect">
            <a:avLst/>
          </a:prstGeom>
          <a:noFill/>
        </p:spPr>
        <p:txBody>
          <a:bodyPr vert="horz" wrap="square" lIns="0" tIns="0" rIns="0" bIns="0" rtlCol="0" anchor="ctr"/>
          <a:lstStyle/>
          <a:p>
            <a:pPr marL="0" indent="0" algn="ctr">
              <a:lnSpc>
                <a:spcPts val="1650"/>
              </a:lnSpc>
              <a:buNone/>
            </a:pPr>
            <a:r>
              <a:rPr lang="en-US" sz="525" dirty="0">
                <a:solidFill>
                  <a:srgbClr val="666666"/>
                </a:solidFill>
                <a:latin typeface="微软雅黑" pitchFamily="34" charset="0"/>
                <a:ea typeface="微软雅黑" pitchFamily="34" charset="-122"/>
                <a:cs typeface="微软雅黑" pitchFamily="34" charset="-120"/>
              </a:rPr>
              <a:t>The platform and users are not on equal footing. The partnership has broken down. The entire system is difficult to sustain long-term.</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23410</Words>
  <Application>WPS 表格</Application>
  <PresentationFormat>On-screen Show (16:9)</PresentationFormat>
  <Paragraphs>751</Paragraphs>
  <Slides>41</Slides>
  <Notes>41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41</vt:i4>
      </vt:variant>
    </vt:vector>
  </HeadingPairs>
  <TitlesOfParts>
    <vt:vector size="56" baseType="lpstr">
      <vt:lpstr>Arial</vt:lpstr>
      <vt:lpstr>宋体</vt:lpstr>
      <vt:lpstr>Wingdings</vt:lpstr>
      <vt:lpstr>微软雅黑</vt:lpstr>
      <vt:lpstr>汉仪旗黑</vt:lpstr>
      <vt:lpstr>微软雅黑</vt:lpstr>
      <vt:lpstr>微软雅黑</vt:lpstr>
      <vt:lpstr>Calibri</vt:lpstr>
      <vt:lpstr>Helvetica Neue</vt:lpstr>
      <vt:lpstr>宋体</vt:lpstr>
      <vt:lpstr>Arial Unicode MS</vt:lpstr>
      <vt:lpstr>等线</vt:lpstr>
      <vt:lpstr>汉仪中等线KW</vt:lpstr>
      <vt:lpstr>汉仪书宋二KW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1nuyasha</cp:lastModifiedBy>
  <cp:revision>3</cp:revision>
  <dcterms:created xsi:type="dcterms:W3CDTF">2025-11-19T09:25:18Z</dcterms:created>
  <dcterms:modified xsi:type="dcterms:W3CDTF">2025-11-19T09:25:18Z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BEB1D070236EDF002A8C1D694CDFA876_42</vt:lpwstr>
  </property>
  <property fmtid="{D5CDD505-2E9C-101B-9397-08002B2CF9AE}" pid="3" name="KSOProductBuildVer">
    <vt:lpwstr>2052-6.7.1.8828</vt:lpwstr>
  </property>
</Properties>
</file>